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6858000" cx="12192000"/>
  <p:notesSz cx="9939325" cy="6807200"/>
  <p:embeddedFontLst>
    <p:embeddedFont>
      <p:font typeface="Corsiva"/>
      <p:regular r:id="rId91"/>
      <p:bold r:id="rId92"/>
      <p:italic r:id="rId93"/>
      <p:boldItalic r:id="rId94"/>
    </p:embeddedFont>
    <p:embeddedFont>
      <p:font typeface="M PLUS 1p"/>
      <p:regular r:id="rId95"/>
      <p:bold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MPLUS1p-regular.fntdata"/><Relationship Id="rId50" Type="http://schemas.openxmlformats.org/officeDocument/2006/relationships/slide" Target="slides/slide45.xml"/><Relationship Id="rId94" Type="http://schemas.openxmlformats.org/officeDocument/2006/relationships/font" Target="fonts/Corsiva-boldItalic.fntdata"/><Relationship Id="rId53" Type="http://schemas.openxmlformats.org/officeDocument/2006/relationships/slide" Target="slides/slide48.xml"/><Relationship Id="rId52" Type="http://schemas.openxmlformats.org/officeDocument/2006/relationships/slide" Target="slides/slide47.xml"/><Relationship Id="rId96" Type="http://schemas.openxmlformats.org/officeDocument/2006/relationships/font" Target="fonts/MPLUS1p-bold.fntdata"/><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Corsiva-regular.fntdata"/><Relationship Id="rId90" Type="http://schemas.openxmlformats.org/officeDocument/2006/relationships/slide" Target="slides/slide85.xml"/><Relationship Id="rId93" Type="http://schemas.openxmlformats.org/officeDocument/2006/relationships/font" Target="fonts/Corsiva-italic.fntdata"/><Relationship Id="rId92" Type="http://schemas.openxmlformats.org/officeDocument/2006/relationships/font" Target="fonts/Corsiva-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306888" cy="3397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629275" y="0"/>
            <a:ext cx="4308475" cy="3397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701925" y="511175"/>
            <a:ext cx="4537075" cy="255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93775" y="3233738"/>
            <a:ext cx="7951788" cy="30622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465888"/>
            <a:ext cx="4306888" cy="3397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629275" y="6465888"/>
            <a:ext cx="4308475" cy="33972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1:notes"/>
          <p:cNvSpPr txBox="1"/>
          <p:nvPr>
            <p:ph idx="1" type="body"/>
          </p:nvPr>
        </p:nvSpPr>
        <p:spPr>
          <a:xfrm>
            <a:off x="993775" y="3233738"/>
            <a:ext cx="7951800" cy="3062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p1:notes"/>
          <p:cNvSpPr txBox="1"/>
          <p:nvPr>
            <p:ph idx="12" type="sldNum"/>
          </p:nvPr>
        </p:nvSpPr>
        <p:spPr>
          <a:xfrm>
            <a:off x="5629275" y="6465888"/>
            <a:ext cx="4308600" cy="339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3fcaee839_0_48: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3fcaee839_0_48: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e3fcaee839_0_48: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36114e857_0_52: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36114e857_0_52: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536114e857_0_52: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36114e857_0_63: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36114e857_0_63: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2536114e857_0_63: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36114e857_0_7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36114e857_0_7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536114e857_0_7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536114e857_0_86: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536114e857_0_86: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2536114e857_0_86: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2c4d79d31_0_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2c4d79d31_0_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52c4d79d31_0_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2c4d79d31_0_14: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52c4d79d31_0_14: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52c4d79d31_0_14: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2c4d79d31_0_31: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2c4d79d31_0_31: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52c4d79d31_0_31: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2c4d79d31_0_76: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2c4d79d31_0_76: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252c4d79d31_0_76: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36114e857_0_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36114e857_0_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2536114e857_0_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3fcaee839_0_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3fcaee839_0_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1e3fcaee839_0_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36114e857_0_15: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36114e857_0_15: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2536114e857_0_15: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36114e857_0_23: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36114e857_0_23: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2536114e857_0_23: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3af2c0fbe_0_6: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53af2c0fbe_0_6: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253af2c0fbe_0_6: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53af2c0fbe_0_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53af2c0fbe_0_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253af2c0fbe_0_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3af2c0fbe_0_3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3af2c0fbe_0_3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253af2c0fbe_0_3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3af2c0fbe_0_41: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53af2c0fbe_0_41: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53af2c0fbe_0_41: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52c4d79d31_0_88: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52c4d79d31_0_88: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252c4d79d31_0_88: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2c4d79d31_0_111: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52c4d79d31_0_111: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252c4d79d31_0_111: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52c4d79d31_0_59: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52c4d79d31_0_59: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252c4d79d31_0_59: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2c4d79d31_0_14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52c4d79d31_0_14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252c4d79d31_0_14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3fc31bbdc_0_1: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3fc31bbdc_0_1: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1e3fc31bbdc_0_1: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2ab395d66c_1_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2ab395d66c_1_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22ab395d66c_1_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ab395d66c_1_9: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2ab395d66c_1_9: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22ab395d66c_1_9: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52c4d79d31_0_9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52c4d79d31_0_9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252c4d79d31_0_9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2ab395d66c_1_25: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2ab395d66c_1_25: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22ab395d66c_1_25: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2ab395d66c_1_5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2ab395d66c_1_5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22ab395d66c_1_5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43a6428c9_0_39: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543a6428c9_0_39: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2543a6428c9_0_39: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543a6428c9_0_2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543a6428c9_0_2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2543a6428c9_0_2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43a6428c9_0_33: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43a6428c9_0_33: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g2543a6428c9_0_33: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543a6428c9_0_56: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543a6428c9_0_56: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2543a6428c9_0_56: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43a6428c9_0_7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43a6428c9_0_7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2543a6428c9_0_7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3fc31bbdc_0_25: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3fc31bbdc_0_25: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1e3fc31bbdc_0_25: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543a6428c9_0_71: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543a6428c9_0_71: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2543a6428c9_0_71: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543a6428c9_0_101: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543a6428c9_0_101: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2543a6428c9_0_101: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543a6428c9_0_8: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543a6428c9_0_8: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2543a6428c9_0_8: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2ab395d66c_1_102: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2ab395d66c_1_102: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22ab395d66c_1_102: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ab395d66c_1_89: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2ab395d66c_1_89: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22ab395d66c_1_89: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5486d62a38_0_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5486d62a38_0_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25486d62a38_0_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5486d62a38_0_8: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5486d62a38_0_8: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25486d62a38_0_8: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5486d62a38_0_2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5486d62a38_0_2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25486d62a38_0_2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5486d62a38_0_36: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5486d62a38_0_36: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25486d62a38_0_36: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560ce5239c_0_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560ce5239c_0_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2560ce5239c_0_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e3fc31bbdc_0_33: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e3fc31bbdc_0_33: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e3fc31bbdc_0_33: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560ce5239c_0_18: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560ce5239c_0_18: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2560ce5239c_0_18: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560ce5239c_0_3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560ce5239c_0_3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g2560ce5239c_0_3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560ce5239c_0_39: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560ce5239c_0_39: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2560ce5239c_0_39: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560ce5239c_0_51: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560ce5239c_0_51: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2560ce5239c_0_51: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560ce5239c_0_69: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560ce5239c_0_69: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2560ce5239c_0_69: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560ce5239c_0_8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560ce5239c_0_8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2560ce5239c_0_8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560ce5239c_0_10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560ce5239c_0_10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g2560ce5239c_0_10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560ce5239c_0_11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560ce5239c_0_11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g2560ce5239c_0_11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564fc1a820_0_1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564fc1a820_0_1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g2564fc1a820_0_1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564fc1a820_0_19: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564fc1a820_0_19: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g2564fc1a820_0_19: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3fc31bbdc_0_69: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3fc31bbdc_0_69: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1e3fc31bbdc_0_69: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564fc1a820_0_29: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564fc1a820_0_29: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2564fc1a820_0_29: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564fc1a820_0_38: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564fc1a820_0_38: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g2564fc1a820_0_38: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564fc1a820_0_52: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564fc1a820_0_52: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2564fc1a820_0_52: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552226d10d_0_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552226d10d_0_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2552226d10d_0_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552226d10d_0_8: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552226d10d_0_8: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g2552226d10d_0_8: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552226d10d_0_28: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552226d10d_0_28: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2552226d10d_0_28: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552226d10d_0_16: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552226d10d_0_16: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g2552226d10d_0_16: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552226d10d_0_38: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552226d10d_0_38: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g2552226d10d_0_38: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552226d10d_0_4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552226d10d_0_4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g2552226d10d_0_4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2b0252675c_0_6: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2b0252675c_0_6: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22b0252675c_0_6: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3fc31bbdc_0_82: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3fc31bbdc_0_82: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1e3fc31bbdc_0_82: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2b0252675c_0_14: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2b0252675c_0_14: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g22b0252675c_0_14: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2b0252675c_0_28: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2b0252675c_0_28: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22b0252675c_0_28: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2b0252675c_0_41: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2b0252675c_0_41: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g22b0252675c_0_41: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2b0252675c_0_35: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2b0252675c_0_35: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22b0252675c_0_35: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2b0252675c_0_5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2b0252675c_0_5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22b0252675c_0_5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2b0252675c_0_5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2b0252675c_0_5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22b0252675c_0_5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55c8e5c87c_0_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55c8e5c87c_0_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g255c8e5c87c_0_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55c8e5c87c_0_13: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55c8e5c87c_0_13: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g255c8e5c87c_0_13: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e3fcaee839_0_9: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e3fcaee839_0_9: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g1e3fcaee839_0_9: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2ab395d66c_1_4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2ab395d66c_1_4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22ab395d66c_1_4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3fc31bbdc_0_89: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3fc31bbdc_0_89: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e3fc31bbdc_0_89: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564fc1a820_0_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564fc1a820_0_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g2564fc1a820_0_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e3fc31bbdc_0_52: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e3fc31bbdc_0_52: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1e3fc31bbdc_0_52: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52c4d79d31_0_5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52c4d79d31_0_5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g252c4d79d31_0_5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52c4d79d31_0_130: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52c4d79d31_0_130: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g252c4d79d31_0_130: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2: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2:notes"/>
          <p:cNvSpPr txBox="1"/>
          <p:nvPr>
            <p:ph idx="1" type="body"/>
          </p:nvPr>
        </p:nvSpPr>
        <p:spPr>
          <a:xfrm>
            <a:off x="993775" y="3233738"/>
            <a:ext cx="7951800" cy="3062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7" name="Google Shape;857;p2:notes"/>
          <p:cNvSpPr txBox="1"/>
          <p:nvPr>
            <p:ph idx="12" type="sldNum"/>
          </p:nvPr>
        </p:nvSpPr>
        <p:spPr>
          <a:xfrm>
            <a:off x="5629275" y="6465888"/>
            <a:ext cx="4308600" cy="339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56: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p56:notes"/>
          <p:cNvSpPr txBox="1"/>
          <p:nvPr>
            <p:ph idx="1" type="body"/>
          </p:nvPr>
        </p:nvSpPr>
        <p:spPr>
          <a:xfrm>
            <a:off x="993775" y="3233738"/>
            <a:ext cx="7951800" cy="3062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0" name="Google Shape;870;p56:notes"/>
          <p:cNvSpPr txBox="1"/>
          <p:nvPr>
            <p:ph idx="12" type="sldNum"/>
          </p:nvPr>
        </p:nvSpPr>
        <p:spPr>
          <a:xfrm>
            <a:off x="5629275" y="6465888"/>
            <a:ext cx="4308600" cy="339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36114e857_0_37:notes"/>
          <p:cNvSpPr/>
          <p:nvPr>
            <p:ph idx="2" type="sldImg"/>
          </p:nvPr>
        </p:nvSpPr>
        <p:spPr>
          <a:xfrm>
            <a:off x="2701925" y="511175"/>
            <a:ext cx="4537200" cy="25527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36114e857_0_37:notes"/>
          <p:cNvSpPr txBox="1"/>
          <p:nvPr>
            <p:ph idx="1" type="body"/>
          </p:nvPr>
        </p:nvSpPr>
        <p:spPr>
          <a:xfrm>
            <a:off x="993775" y="3233738"/>
            <a:ext cx="7951800" cy="306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536114e857_0_37:notes"/>
          <p:cNvSpPr txBox="1"/>
          <p:nvPr>
            <p:ph idx="12" type="sldNum"/>
          </p:nvPr>
        </p:nvSpPr>
        <p:spPr>
          <a:xfrm>
            <a:off x="5629275" y="6465888"/>
            <a:ext cx="4308600" cy="339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jp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1">
  <p:cSld name="タイトルとコンテンツ">
    <p:spTree>
      <p:nvGrpSpPr>
        <p:cNvPr id="23" name="Shape 23"/>
        <p:cNvGrpSpPr/>
        <p:nvPr/>
      </p:nvGrpSpPr>
      <p:grpSpPr>
        <a:xfrm>
          <a:off x="0" y="0"/>
          <a:ext cx="0" cy="0"/>
          <a:chOff x="0" y="0"/>
          <a:chExt cx="0" cy="0"/>
        </a:xfrm>
      </p:grpSpPr>
      <p:sp>
        <p:nvSpPr>
          <p:cNvPr id="24" name="Google Shape;24;p2"/>
          <p:cNvSpPr/>
          <p:nvPr/>
        </p:nvSpPr>
        <p:spPr>
          <a:xfrm>
            <a:off x="-17417" y="0"/>
            <a:ext cx="12214499" cy="685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txBox="1"/>
          <p:nvPr>
            <p:ph idx="1" type="body"/>
          </p:nvPr>
        </p:nvSpPr>
        <p:spPr>
          <a:xfrm>
            <a:off x="623392" y="1340770"/>
            <a:ext cx="109728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 name="Google Shape;26;p2"/>
          <p:cNvSpPr txBox="1"/>
          <p:nvPr>
            <p:ph type="title"/>
          </p:nvPr>
        </p:nvSpPr>
        <p:spPr>
          <a:xfrm>
            <a:off x="2366421" y="172921"/>
            <a:ext cx="9312000" cy="70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
          <p:cNvSpPr txBox="1"/>
          <p:nvPr>
            <p:ph idx="11" type="ftr"/>
          </p:nvPr>
        </p:nvSpPr>
        <p:spPr>
          <a:xfrm>
            <a:off x="4179392" y="6049407"/>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
          <p:cNvSpPr txBox="1"/>
          <p:nvPr>
            <p:ph idx="12" type="sldNum"/>
          </p:nvPr>
        </p:nvSpPr>
        <p:spPr>
          <a:xfrm>
            <a:off x="4687392" y="6433477"/>
            <a:ext cx="2844900" cy="2880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ja-JP"/>
              <a:t>‹#›</a:t>
            </a:fld>
            <a:endParaRPr/>
          </a:p>
        </p:txBody>
      </p:sp>
      <p:sp>
        <p:nvSpPr>
          <p:cNvPr id="29" name="Google Shape;29;p2"/>
          <p:cNvSpPr txBox="1"/>
          <p:nvPr/>
        </p:nvSpPr>
        <p:spPr>
          <a:xfrm>
            <a:off x="10593600" y="0"/>
            <a:ext cx="1598400" cy="35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rgbClr val="FF0000"/>
                </a:solidFill>
                <a:latin typeface="Calibri"/>
                <a:ea typeface="Calibri"/>
                <a:cs typeface="Calibri"/>
                <a:sym typeface="Calibri"/>
              </a:rPr>
              <a:t>Confidential Information</a:t>
            </a:r>
            <a:endParaRPr b="0" i="0" sz="1100" u="none" cap="none" strike="noStrike">
              <a:solidFill>
                <a:srgbClr val="FF0000"/>
              </a:solidFill>
              <a:latin typeface="Calibri"/>
              <a:ea typeface="Calibri"/>
              <a:cs typeface="Calibri"/>
              <a:sym typeface="Calibri"/>
            </a:endParaRPr>
          </a:p>
        </p:txBody>
      </p:sp>
      <p:pic>
        <p:nvPicPr>
          <p:cNvPr id="30" name="Google Shape;30;p2"/>
          <p:cNvPicPr preferRelativeResize="0"/>
          <p:nvPr/>
        </p:nvPicPr>
        <p:blipFill rotWithShape="1">
          <a:blip r:embed="rId2">
            <a:alphaModFix/>
          </a:blip>
          <a:srcRect b="0" l="0" r="0" t="0"/>
          <a:stretch/>
        </p:blipFill>
        <p:spPr>
          <a:xfrm>
            <a:off x="11000216" y="6400175"/>
            <a:ext cx="1071884" cy="354600"/>
          </a:xfrm>
          <a:prstGeom prst="rect">
            <a:avLst/>
          </a:prstGeom>
          <a:noFill/>
          <a:ln>
            <a:noFill/>
          </a:ln>
        </p:spPr>
      </p:pic>
      <p:sp>
        <p:nvSpPr>
          <p:cNvPr id="31" name="Google Shape;31;p2"/>
          <p:cNvSpPr txBox="1"/>
          <p:nvPr/>
        </p:nvSpPr>
        <p:spPr>
          <a:xfrm>
            <a:off x="0" y="6503400"/>
            <a:ext cx="4179300" cy="35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ja-JP" sz="1100" u="none" cap="none" strike="noStrike">
                <a:solidFill>
                  <a:srgbClr val="FF0000"/>
                </a:solidFill>
                <a:latin typeface="Calibri"/>
                <a:ea typeface="Calibri"/>
                <a:cs typeface="Calibri"/>
                <a:sym typeface="Calibri"/>
              </a:rPr>
              <a:t>COPYRIGHT ©️2023 SYSTENA CORPORATION ALL RIGHTS RESERVED.</a:t>
            </a:r>
            <a:endParaRPr b="0" i="0" sz="1100" u="none" cap="none" strike="noStrike">
              <a:solidFill>
                <a:srgbClr val="FF0000"/>
              </a:solidFill>
              <a:latin typeface="Calibri"/>
              <a:ea typeface="Calibri"/>
              <a:cs typeface="Calibri"/>
              <a:sym typeface="Calibri"/>
            </a:endParaRPr>
          </a:p>
        </p:txBody>
      </p:sp>
      <p:cxnSp>
        <p:nvCxnSpPr>
          <p:cNvPr id="32" name="Google Shape;32;p2"/>
          <p:cNvCxnSpPr/>
          <p:nvPr/>
        </p:nvCxnSpPr>
        <p:spPr>
          <a:xfrm>
            <a:off x="-14625" y="966250"/>
            <a:ext cx="12239100" cy="0"/>
          </a:xfrm>
          <a:prstGeom prst="straightConnector1">
            <a:avLst/>
          </a:prstGeom>
          <a:noFill/>
          <a:ln cap="flat" cmpd="sng" w="9525">
            <a:solidFill>
              <a:srgbClr val="FF9933"/>
            </a:solidFill>
            <a:prstDash val="solid"/>
            <a:round/>
            <a:headEnd len="sm" w="sm" type="none"/>
            <a:tailEnd len="sm" w="sm" type="none"/>
          </a:ln>
        </p:spPr>
      </p:cxnSp>
      <p:pic>
        <p:nvPicPr>
          <p:cNvPr id="33" name="Google Shape;33;p2"/>
          <p:cNvPicPr preferRelativeResize="0"/>
          <p:nvPr/>
        </p:nvPicPr>
        <p:blipFill rotWithShape="1">
          <a:blip r:embed="rId3">
            <a:alphaModFix/>
          </a:blip>
          <a:srcRect b="0" l="0" r="0" t="0"/>
          <a:stretch/>
        </p:blipFill>
        <p:spPr>
          <a:xfrm>
            <a:off x="0" y="0"/>
            <a:ext cx="2277579" cy="966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10;コンテンツ" type="objTx">
  <p:cSld name="OBJECT_WITH_CAPTION_TEXT">
    <p:spTree>
      <p:nvGrpSpPr>
        <p:cNvPr id="87" name="Shape 87"/>
        <p:cNvGrpSpPr/>
        <p:nvPr/>
      </p:nvGrpSpPr>
      <p:grpSpPr>
        <a:xfrm>
          <a:off x="0" y="0"/>
          <a:ext cx="0" cy="0"/>
          <a:chOff x="0" y="0"/>
          <a:chExt cx="0" cy="0"/>
        </a:xfrm>
      </p:grpSpPr>
      <p:sp>
        <p:nvSpPr>
          <p:cNvPr id="88" name="Google Shape;88;p11"/>
          <p:cNvSpPr txBox="1"/>
          <p:nvPr>
            <p:ph type="title"/>
          </p:nvPr>
        </p:nvSpPr>
        <p:spPr>
          <a:xfrm>
            <a:off x="609602" y="636368"/>
            <a:ext cx="4011084" cy="106444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1"/>
          <p:cNvSpPr txBox="1"/>
          <p:nvPr>
            <p:ph idx="1" type="body"/>
          </p:nvPr>
        </p:nvSpPr>
        <p:spPr>
          <a:xfrm>
            <a:off x="4766734" y="620688"/>
            <a:ext cx="6815668" cy="536146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90" name="Google Shape;90;p11"/>
          <p:cNvSpPr txBox="1"/>
          <p:nvPr>
            <p:ph idx="2" type="body"/>
          </p:nvPr>
        </p:nvSpPr>
        <p:spPr>
          <a:xfrm>
            <a:off x="609602" y="1685128"/>
            <a:ext cx="4011084" cy="429702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91" name="Google Shape;91;p1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1"/>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94" name="Shape 94"/>
        <p:cNvGrpSpPr/>
        <p:nvPr/>
      </p:nvGrpSpPr>
      <p:grpSpPr>
        <a:xfrm>
          <a:off x="0" y="0"/>
          <a:ext cx="0" cy="0"/>
          <a:chOff x="0" y="0"/>
          <a:chExt cx="0" cy="0"/>
        </a:xfrm>
      </p:grpSpPr>
      <p:sp>
        <p:nvSpPr>
          <p:cNvPr id="95" name="Google Shape;95;p12"/>
          <p:cNvSpPr txBox="1"/>
          <p:nvPr>
            <p:ph type="title"/>
          </p:nvPr>
        </p:nvSpPr>
        <p:spPr>
          <a:xfrm>
            <a:off x="2389717" y="4800601"/>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2"/>
          <p:cNvSpPr/>
          <p:nvPr>
            <p:ph idx="2" type="pic"/>
          </p:nvPr>
        </p:nvSpPr>
        <p:spPr>
          <a:xfrm>
            <a:off x="2389717" y="692696"/>
            <a:ext cx="7315200" cy="4034879"/>
          </a:xfrm>
          <a:prstGeom prst="rect">
            <a:avLst/>
          </a:prstGeom>
          <a:noFill/>
          <a:ln>
            <a:noFill/>
          </a:ln>
        </p:spPr>
      </p:sp>
      <p:sp>
        <p:nvSpPr>
          <p:cNvPr id="97" name="Google Shape;97;p12"/>
          <p:cNvSpPr txBox="1"/>
          <p:nvPr>
            <p:ph idx="1" type="body"/>
          </p:nvPr>
        </p:nvSpPr>
        <p:spPr>
          <a:xfrm>
            <a:off x="2389717" y="5367339"/>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98" name="Google Shape;98;p1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2"/>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2"/>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10;縦書きテキスト" type="vertTx">
  <p:cSld name="VERTICAL_TEXT">
    <p:spTree>
      <p:nvGrpSpPr>
        <p:cNvPr id="101" name="Shape 101"/>
        <p:cNvGrpSpPr/>
        <p:nvPr/>
      </p:nvGrpSpPr>
      <p:grpSpPr>
        <a:xfrm>
          <a:off x="0" y="0"/>
          <a:ext cx="0" cy="0"/>
          <a:chOff x="0" y="0"/>
          <a:chExt cx="0" cy="0"/>
        </a:xfrm>
      </p:grpSpPr>
      <p:sp>
        <p:nvSpPr>
          <p:cNvPr id="102" name="Google Shape;102;p13"/>
          <p:cNvSpPr txBox="1"/>
          <p:nvPr>
            <p:ph type="title"/>
          </p:nvPr>
        </p:nvSpPr>
        <p:spPr>
          <a:xfrm>
            <a:off x="570031" y="27667"/>
            <a:ext cx="9312000" cy="70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3"/>
          <p:cNvSpPr txBox="1"/>
          <p:nvPr>
            <p:ph idx="1" type="body"/>
          </p:nvPr>
        </p:nvSpPr>
        <p:spPr>
          <a:xfrm rot="5400000">
            <a:off x="3833019" y="-1882649"/>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4" name="Google Shape;104;p1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3"/>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3"/>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107" name="Shape 107"/>
        <p:cNvGrpSpPr/>
        <p:nvPr/>
      </p:nvGrpSpPr>
      <p:grpSpPr>
        <a:xfrm>
          <a:off x="0" y="0"/>
          <a:ext cx="0" cy="0"/>
          <a:chOff x="0" y="0"/>
          <a:chExt cx="0" cy="0"/>
        </a:xfrm>
      </p:grpSpPr>
      <p:sp>
        <p:nvSpPr>
          <p:cNvPr id="108" name="Google Shape;108;p14"/>
          <p:cNvSpPr txBox="1"/>
          <p:nvPr>
            <p:ph type="title"/>
          </p:nvPr>
        </p:nvSpPr>
        <p:spPr>
          <a:xfrm rot="5400000">
            <a:off x="7582508" y="1949388"/>
            <a:ext cx="5256584" cy="2743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4"/>
          <p:cNvSpPr txBox="1"/>
          <p:nvPr>
            <p:ph idx="1" type="body"/>
          </p:nvPr>
        </p:nvSpPr>
        <p:spPr>
          <a:xfrm rot="5400000">
            <a:off x="1994508" y="-692212"/>
            <a:ext cx="5256584"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0" name="Google Shape;110;p14"/>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4"/>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4"/>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3" name="Shape 113"/>
        <p:cNvGrpSpPr/>
        <p:nvPr/>
      </p:nvGrpSpPr>
      <p:grpSpPr>
        <a:xfrm>
          <a:off x="0" y="0"/>
          <a:ext cx="0" cy="0"/>
          <a:chOff x="0" y="0"/>
          <a:chExt cx="0" cy="0"/>
        </a:xfrm>
      </p:grpSpPr>
      <p:sp>
        <p:nvSpPr>
          <p:cNvPr id="114" name="Google Shape;114;p15"/>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5"/>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16" name="Google Shape;116;p15"/>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オレンジを使わないEOF">
  <p:cSld name="CUSTOM_1_2">
    <p:spTree>
      <p:nvGrpSpPr>
        <p:cNvPr id="117" name="Shape 117"/>
        <p:cNvGrpSpPr/>
        <p:nvPr/>
      </p:nvGrpSpPr>
      <p:grpSpPr>
        <a:xfrm>
          <a:off x="0" y="0"/>
          <a:ext cx="0" cy="0"/>
          <a:chOff x="0" y="0"/>
          <a:chExt cx="0" cy="0"/>
        </a:xfrm>
      </p:grpSpPr>
      <p:sp>
        <p:nvSpPr>
          <p:cNvPr id="118" name="Google Shape;118;p16"/>
          <p:cNvSpPr txBox="1"/>
          <p:nvPr>
            <p:ph idx="12" type="sldNum"/>
          </p:nvPr>
        </p:nvSpPr>
        <p:spPr>
          <a:xfrm>
            <a:off x="4687392" y="6433477"/>
            <a:ext cx="2844900" cy="2880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9pPr>
          </a:lstStyle>
          <a:p>
            <a:pPr indent="0" lvl="0" marL="0" rtl="0" algn="l">
              <a:spcBef>
                <a:spcPts val="0"/>
              </a:spcBef>
              <a:spcAft>
                <a:spcPts val="0"/>
              </a:spcAft>
              <a:buNone/>
            </a:pPr>
            <a:fld id="{00000000-1234-1234-1234-123412341234}" type="slidenum">
              <a:rPr lang="ja-JP"/>
              <a:t>‹#›</a:t>
            </a:fld>
            <a:endParaRPr/>
          </a:p>
        </p:txBody>
      </p:sp>
      <p:sp>
        <p:nvSpPr>
          <p:cNvPr id="119" name="Google Shape;119;p16"/>
          <p:cNvSpPr/>
          <p:nvPr/>
        </p:nvSpPr>
        <p:spPr>
          <a:xfrm>
            <a:off x="-49" y="-8775"/>
            <a:ext cx="12192000" cy="685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0" name="Google Shape;120;p16"/>
          <p:cNvSpPr txBox="1"/>
          <p:nvPr/>
        </p:nvSpPr>
        <p:spPr>
          <a:xfrm>
            <a:off x="10440668" y="61467"/>
            <a:ext cx="1690800" cy="171900"/>
          </a:xfrm>
          <a:prstGeom prst="rect">
            <a:avLst/>
          </a:prstGeom>
          <a:noFill/>
          <a:ln cap="flat" cmpd="sng" w="9525">
            <a:solidFill>
              <a:srgbClr val="939AAB"/>
            </a:solidFill>
            <a:prstDash val="solid"/>
            <a:round/>
            <a:headEnd len="sm" w="sm" type="none"/>
            <a:tailEnd len="sm" w="sm" type="none"/>
          </a:ln>
        </p:spPr>
        <p:txBody>
          <a:bodyPr anchorCtr="0" anchor="ctr" bIns="18000" lIns="18000" spcFirstLastPara="1" rIns="18000" wrap="square" tIns="18000">
            <a:noAutofit/>
          </a:bodyPr>
          <a:lstStyle/>
          <a:p>
            <a:pPr indent="0" lvl="0" marL="0" marR="0" rtl="0" algn="ctr">
              <a:lnSpc>
                <a:spcPct val="100000"/>
              </a:lnSpc>
              <a:spcBef>
                <a:spcPts val="0"/>
              </a:spcBef>
              <a:spcAft>
                <a:spcPts val="0"/>
              </a:spcAft>
              <a:buClr>
                <a:srgbClr val="000000"/>
              </a:buClr>
              <a:buSzPts val="1100"/>
              <a:buFont typeface="Arial"/>
              <a:buNone/>
            </a:pPr>
            <a:r>
              <a:rPr b="0" i="0" lang="ja-JP" sz="900" u="none" cap="none" strike="noStrike">
                <a:solidFill>
                  <a:srgbClr val="939AAB"/>
                </a:solidFill>
                <a:latin typeface="M PLUS 1p"/>
                <a:ea typeface="M PLUS 1p"/>
                <a:cs typeface="M PLUS 1p"/>
                <a:sym typeface="M PLUS 1p"/>
              </a:rPr>
              <a:t>Confidential Information</a:t>
            </a:r>
            <a:endParaRPr b="0" i="0" sz="900" u="none" cap="none" strike="noStrike">
              <a:solidFill>
                <a:srgbClr val="939AAB"/>
              </a:solidFill>
              <a:latin typeface="M PLUS 1p"/>
              <a:ea typeface="M PLUS 1p"/>
              <a:cs typeface="M PLUS 1p"/>
              <a:sym typeface="M PLUS 1p"/>
            </a:endParaRPr>
          </a:p>
        </p:txBody>
      </p:sp>
      <p:sp>
        <p:nvSpPr>
          <p:cNvPr id="121" name="Google Shape;121;p16"/>
          <p:cNvSpPr txBox="1"/>
          <p:nvPr/>
        </p:nvSpPr>
        <p:spPr>
          <a:xfrm>
            <a:off x="8012700" y="6623451"/>
            <a:ext cx="4179300" cy="234900"/>
          </a:xfrm>
          <a:prstGeom prst="rect">
            <a:avLst/>
          </a:prstGeom>
          <a:noFill/>
          <a:ln>
            <a:noFill/>
          </a:ln>
        </p:spPr>
        <p:txBody>
          <a:bodyPr anchorCtr="0" anchor="t" bIns="18000" lIns="91425" spcFirstLastPara="1" rIns="91425" wrap="square" tIns="18000">
            <a:noAutofit/>
          </a:bodyPr>
          <a:lstStyle/>
          <a:p>
            <a:pPr indent="0" lvl="0" marL="0" marR="0" rtl="0" algn="r">
              <a:lnSpc>
                <a:spcPct val="100000"/>
              </a:lnSpc>
              <a:spcBef>
                <a:spcPts val="0"/>
              </a:spcBef>
              <a:spcAft>
                <a:spcPts val="0"/>
              </a:spcAft>
              <a:buClr>
                <a:srgbClr val="000000"/>
              </a:buClr>
              <a:buSzPts val="1100"/>
              <a:buFont typeface="Arial"/>
              <a:buNone/>
            </a:pPr>
            <a:r>
              <a:rPr b="0" i="0" lang="ja-JP" sz="900" u="none" cap="none" strike="noStrike">
                <a:solidFill>
                  <a:srgbClr val="939AAB"/>
                </a:solidFill>
                <a:latin typeface="Calibri"/>
                <a:ea typeface="Calibri"/>
                <a:cs typeface="Calibri"/>
                <a:sym typeface="Calibri"/>
              </a:rPr>
              <a:t>COPYRIGHT ©️2022 SYSTENA CORPORATION ALL RIGHTS RESERVED.</a:t>
            </a:r>
            <a:endParaRPr b="0" i="0" sz="900" u="none" cap="none" strike="noStrike">
              <a:solidFill>
                <a:srgbClr val="939AAB"/>
              </a:solidFill>
              <a:latin typeface="Calibri"/>
              <a:ea typeface="Calibri"/>
              <a:cs typeface="Calibri"/>
              <a:sym typeface="Calibri"/>
            </a:endParaRPr>
          </a:p>
        </p:txBody>
      </p:sp>
      <p:sp>
        <p:nvSpPr>
          <p:cNvPr id="122" name="Google Shape;122;p16"/>
          <p:cNvSpPr txBox="1"/>
          <p:nvPr>
            <p:ph idx="2" type="sldNum"/>
          </p:nvPr>
        </p:nvSpPr>
        <p:spPr>
          <a:xfrm>
            <a:off x="11654419" y="286751"/>
            <a:ext cx="476700" cy="2880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939AAB"/>
                </a:solidFill>
                <a:latin typeface="M PLUS 1p"/>
                <a:ea typeface="M PLUS 1p"/>
                <a:cs typeface="M PLUS 1p"/>
                <a:sym typeface="M PLUS 1p"/>
              </a:defRPr>
            </a:lvl9pPr>
          </a:lstStyle>
          <a:p>
            <a:pPr indent="0" lvl="0" marL="0" rtl="0" algn="ctr">
              <a:spcBef>
                <a:spcPts val="0"/>
              </a:spcBef>
              <a:spcAft>
                <a:spcPts val="0"/>
              </a:spcAft>
              <a:buNone/>
            </a:pPr>
            <a:fld id="{00000000-1234-1234-1234-123412341234}" type="slidenum">
              <a:rPr lang="ja-JP"/>
              <a:t>‹#›</a:t>
            </a:fld>
            <a:endParaRPr/>
          </a:p>
        </p:txBody>
      </p:sp>
      <p:pic>
        <p:nvPicPr>
          <p:cNvPr id="123" name="Google Shape;123;p16"/>
          <p:cNvPicPr preferRelativeResize="0"/>
          <p:nvPr/>
        </p:nvPicPr>
        <p:blipFill rotWithShape="1">
          <a:blip r:embed="rId2">
            <a:alphaModFix/>
          </a:blip>
          <a:srcRect b="52840" l="0" r="0" t="15275"/>
          <a:stretch/>
        </p:blipFill>
        <p:spPr>
          <a:xfrm>
            <a:off x="-49" y="2335751"/>
            <a:ext cx="12192000" cy="2186501"/>
          </a:xfrm>
          <a:prstGeom prst="rect">
            <a:avLst/>
          </a:prstGeom>
          <a:noFill/>
          <a:ln>
            <a:noFill/>
          </a:ln>
        </p:spPr>
      </p:pic>
      <p:pic>
        <p:nvPicPr>
          <p:cNvPr id="124" name="Google Shape;124;p16"/>
          <p:cNvPicPr preferRelativeResize="0"/>
          <p:nvPr/>
        </p:nvPicPr>
        <p:blipFill rotWithShape="1">
          <a:blip r:embed="rId3">
            <a:alphaModFix/>
          </a:blip>
          <a:srcRect b="0" l="0" r="0" t="0"/>
          <a:stretch/>
        </p:blipFill>
        <p:spPr>
          <a:xfrm>
            <a:off x="2968961" y="2477887"/>
            <a:ext cx="5796873" cy="1902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showMasterSp="0" type="title">
  <p:cSld name="TITLE">
    <p:spTree>
      <p:nvGrpSpPr>
        <p:cNvPr id="34" name="Shape 34"/>
        <p:cNvGrpSpPr/>
        <p:nvPr/>
      </p:nvGrpSpPr>
      <p:grpSpPr>
        <a:xfrm>
          <a:off x="0" y="0"/>
          <a:ext cx="0" cy="0"/>
          <a:chOff x="0" y="0"/>
          <a:chExt cx="0" cy="0"/>
        </a:xfrm>
      </p:grpSpPr>
      <p:pic>
        <p:nvPicPr>
          <p:cNvPr descr="システナロゴ1" id="35" name="Google Shape;35;p3"/>
          <p:cNvPicPr preferRelativeResize="0"/>
          <p:nvPr/>
        </p:nvPicPr>
        <p:blipFill rotWithShape="1">
          <a:blip r:embed="rId2">
            <a:alphaModFix/>
          </a:blip>
          <a:srcRect b="0" l="0" r="0" t="0"/>
          <a:stretch/>
        </p:blipFill>
        <p:spPr>
          <a:xfrm>
            <a:off x="2" y="5901764"/>
            <a:ext cx="2530469" cy="623580"/>
          </a:xfrm>
          <a:prstGeom prst="rect">
            <a:avLst/>
          </a:prstGeom>
          <a:noFill/>
          <a:ln>
            <a:noFill/>
          </a:ln>
        </p:spPr>
      </p:pic>
      <p:sp>
        <p:nvSpPr>
          <p:cNvPr id="36" name="Google Shape;36;p3"/>
          <p:cNvSpPr/>
          <p:nvPr/>
        </p:nvSpPr>
        <p:spPr>
          <a:xfrm>
            <a:off x="0" y="6525346"/>
            <a:ext cx="12192000" cy="333583"/>
          </a:xfrm>
          <a:prstGeom prst="rect">
            <a:avLst/>
          </a:prstGeom>
          <a:gradFill>
            <a:gsLst>
              <a:gs pos="0">
                <a:srgbClr val="FF903E"/>
              </a:gs>
              <a:gs pos="50000">
                <a:srgbClr val="FFB279"/>
              </a:gs>
              <a:gs pos="100000">
                <a:srgbClr val="FFF7EF"/>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3"/>
          <p:cNvSpPr txBox="1"/>
          <p:nvPr/>
        </p:nvSpPr>
        <p:spPr>
          <a:xfrm>
            <a:off x="0" y="6563508"/>
            <a:ext cx="5423925"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ja-JP" sz="900" u="none" cap="none" strike="noStrike">
                <a:solidFill>
                  <a:srgbClr val="494429"/>
                </a:solidFill>
                <a:latin typeface="MS PGothic"/>
                <a:ea typeface="MS PGothic"/>
                <a:cs typeface="MS PGothic"/>
                <a:sym typeface="MS PGothic"/>
              </a:rPr>
              <a:t>COPYRIGHT ©2010-2016 SYSTENA CORPORATION. ALL RIGHTS RESERVED</a:t>
            </a:r>
            <a:endParaRPr b="0" i="0" sz="1400" u="none" cap="none" strike="noStrike">
              <a:solidFill>
                <a:srgbClr val="000000"/>
              </a:solidFill>
              <a:latin typeface="Arial"/>
              <a:ea typeface="Arial"/>
              <a:cs typeface="Arial"/>
              <a:sym typeface="Arial"/>
            </a:endParaRPr>
          </a:p>
        </p:txBody>
      </p:sp>
      <p:pic>
        <p:nvPicPr>
          <p:cNvPr descr="システナロゴマーク.JPG" id="38" name="Google Shape;38;p3"/>
          <p:cNvPicPr preferRelativeResize="0"/>
          <p:nvPr/>
        </p:nvPicPr>
        <p:blipFill rotWithShape="1">
          <a:blip r:embed="rId3">
            <a:alphaModFix/>
          </a:blip>
          <a:srcRect b="0" l="0" r="0" t="0"/>
          <a:stretch/>
        </p:blipFill>
        <p:spPr>
          <a:xfrm>
            <a:off x="11259007" y="7955"/>
            <a:ext cx="885525" cy="540727"/>
          </a:xfrm>
          <a:prstGeom prst="rect">
            <a:avLst/>
          </a:prstGeom>
          <a:noFill/>
          <a:ln>
            <a:noFill/>
          </a:ln>
        </p:spPr>
      </p:pic>
      <p:sp>
        <p:nvSpPr>
          <p:cNvPr id="39" name="Google Shape;39;p3"/>
          <p:cNvSpPr/>
          <p:nvPr/>
        </p:nvSpPr>
        <p:spPr>
          <a:xfrm>
            <a:off x="9089565" y="20106"/>
            <a:ext cx="2400300" cy="360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rgbClr val="7F7F7F"/>
                </a:solidFill>
                <a:latin typeface="Corsiva"/>
                <a:ea typeface="Corsiva"/>
                <a:cs typeface="Corsiva"/>
                <a:sym typeface="Corsiva"/>
              </a:rPr>
              <a:t>Confidential Information</a:t>
            </a:r>
            <a:endParaRPr b="0" i="0" sz="1400" u="none" cap="none" strike="noStrike">
              <a:solidFill>
                <a:srgbClr val="000000"/>
              </a:solidFill>
              <a:latin typeface="Arial"/>
              <a:ea typeface="Arial"/>
              <a:cs typeface="Arial"/>
              <a:sym typeface="Arial"/>
            </a:endParaRPr>
          </a:p>
        </p:txBody>
      </p:sp>
      <p:sp>
        <p:nvSpPr>
          <p:cNvPr id="40" name="Google Shape;40;p3"/>
          <p:cNvSpPr/>
          <p:nvPr/>
        </p:nvSpPr>
        <p:spPr>
          <a:xfrm>
            <a:off x="719403" y="3052954"/>
            <a:ext cx="10820213" cy="45719"/>
          </a:xfrm>
          <a:prstGeom prst="rect">
            <a:avLst/>
          </a:prstGeom>
          <a:gradFill>
            <a:gsLst>
              <a:gs pos="0">
                <a:srgbClr val="FE6E31"/>
              </a:gs>
              <a:gs pos="50000">
                <a:srgbClr val="FCAC36"/>
              </a:gs>
              <a:gs pos="100000">
                <a:srgbClr val="FFF7EF"/>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3"/>
          <p:cNvSpPr txBox="1"/>
          <p:nvPr/>
        </p:nvSpPr>
        <p:spPr>
          <a:xfrm>
            <a:off x="-20306" y="6724872"/>
            <a:ext cx="6432715" cy="153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
              <a:buFont typeface="Arial"/>
              <a:buNone/>
            </a:pPr>
            <a:r>
              <a:rPr b="0" i="0" lang="ja-JP" sz="400" u="none" cap="none" strike="noStrike">
                <a:solidFill>
                  <a:srgbClr val="FFF97D"/>
                </a:solidFill>
                <a:latin typeface="Calibri"/>
                <a:ea typeface="Calibri"/>
                <a:cs typeface="Calibri"/>
                <a:sym typeface="Calibri"/>
              </a:rPr>
              <a:t>●　●　●　●　●　●　●　●　●　●　●　● ●　●　●　●　●　●　●　●　●　●　●　●　 ●　●　●　●　●　●　●　●　●　●　●　●　●　 ●　●　●　●　●　●　●　●　●　●　●</a:t>
            </a:r>
            <a:endParaRPr b="0" i="0" sz="1400" u="none" cap="none" strike="noStrike">
              <a:solidFill>
                <a:srgbClr val="000000"/>
              </a:solidFill>
              <a:latin typeface="Arial"/>
              <a:ea typeface="Arial"/>
              <a:cs typeface="Arial"/>
              <a:sym typeface="Arial"/>
            </a:endParaRPr>
          </a:p>
        </p:txBody>
      </p:sp>
      <p:pic>
        <p:nvPicPr>
          <p:cNvPr id="42" name="Google Shape;42;p3"/>
          <p:cNvPicPr preferRelativeResize="0"/>
          <p:nvPr/>
        </p:nvPicPr>
        <p:blipFill rotWithShape="1">
          <a:blip r:embed="rId4">
            <a:alphaModFix/>
          </a:blip>
          <a:srcRect b="0" l="0" r="0" t="0"/>
          <a:stretch/>
        </p:blipFill>
        <p:spPr>
          <a:xfrm>
            <a:off x="9344689" y="6653515"/>
            <a:ext cx="2847312" cy="266936"/>
          </a:xfrm>
          <a:prstGeom prst="rect">
            <a:avLst/>
          </a:prstGeom>
          <a:noFill/>
          <a:ln>
            <a:noFill/>
          </a:ln>
        </p:spPr>
      </p:pic>
      <p:sp>
        <p:nvSpPr>
          <p:cNvPr id="43" name="Google Shape;43;p3"/>
          <p:cNvSpPr txBox="1"/>
          <p:nvPr>
            <p:ph type="ctrTitle"/>
          </p:nvPr>
        </p:nvSpPr>
        <p:spPr>
          <a:xfrm>
            <a:off x="914401" y="2130427"/>
            <a:ext cx="10344607" cy="96824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45" name="Google Shape;45;p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48" name="Shape 48"/>
        <p:cNvGrpSpPr/>
        <p:nvPr/>
      </p:nvGrpSpPr>
      <p:grpSpPr>
        <a:xfrm>
          <a:off x="0" y="0"/>
          <a:ext cx="0" cy="0"/>
          <a:chOff x="0" y="0"/>
          <a:chExt cx="0" cy="0"/>
        </a:xfrm>
      </p:grpSpPr>
      <p:sp>
        <p:nvSpPr>
          <p:cNvPr id="49" name="Google Shape;49;p4"/>
          <p:cNvSpPr txBox="1"/>
          <p:nvPr>
            <p:ph type="title"/>
          </p:nvPr>
        </p:nvSpPr>
        <p:spPr>
          <a:xfrm>
            <a:off x="570031" y="27667"/>
            <a:ext cx="9312000" cy="70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
          <p:cNvSpPr txBox="1"/>
          <p:nvPr>
            <p:ph idx="1" type="body"/>
          </p:nvPr>
        </p:nvSpPr>
        <p:spPr>
          <a:xfrm>
            <a:off x="609600" y="1268761"/>
            <a:ext cx="109728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1" name="Google Shape;51;p4"/>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54" name="Shape 54"/>
        <p:cNvGrpSpPr/>
        <p:nvPr/>
      </p:nvGrpSpPr>
      <p:grpSpPr>
        <a:xfrm>
          <a:off x="0" y="0"/>
          <a:ext cx="0" cy="0"/>
          <a:chOff x="0" y="0"/>
          <a:chExt cx="0" cy="0"/>
        </a:xfrm>
      </p:grpSpPr>
      <p:sp>
        <p:nvSpPr>
          <p:cNvPr id="55" name="Google Shape;55;p5"/>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58" name="Shape 58"/>
        <p:cNvGrpSpPr/>
        <p:nvPr/>
      </p:nvGrpSpPr>
      <p:grpSpPr>
        <a:xfrm>
          <a:off x="0" y="0"/>
          <a:ext cx="0" cy="0"/>
          <a:chOff x="0" y="0"/>
          <a:chExt cx="0" cy="0"/>
        </a:xfrm>
      </p:grpSpPr>
      <p:sp>
        <p:nvSpPr>
          <p:cNvPr id="59" name="Google Shape;59;p6"/>
          <p:cNvSpPr txBox="1"/>
          <p:nvPr>
            <p:ph type="title"/>
          </p:nvPr>
        </p:nvSpPr>
        <p:spPr>
          <a:xfrm>
            <a:off x="570031" y="27667"/>
            <a:ext cx="9312000" cy="70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6"/>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白紙">
  <p:cSld name="6_白紙">
    <p:spTree>
      <p:nvGrpSpPr>
        <p:cNvPr id="63" name="Shape 63"/>
        <p:cNvGrpSpPr/>
        <p:nvPr/>
      </p:nvGrpSpPr>
      <p:grpSpPr>
        <a:xfrm>
          <a:off x="0" y="0"/>
          <a:ext cx="0" cy="0"/>
          <a:chOff x="0" y="0"/>
          <a:chExt cx="0" cy="0"/>
        </a:xfrm>
      </p:grpSpPr>
      <p:sp>
        <p:nvSpPr>
          <p:cNvPr id="64" name="Google Shape;64;p7"/>
          <p:cNvSpPr txBox="1"/>
          <p:nvPr>
            <p:ph type="title"/>
          </p:nvPr>
        </p:nvSpPr>
        <p:spPr>
          <a:xfrm>
            <a:off x="570031" y="27667"/>
            <a:ext cx="9312000" cy="70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65" name="Shape 65"/>
        <p:cNvGrpSpPr/>
        <p:nvPr/>
      </p:nvGrpSpPr>
      <p:grpSpPr>
        <a:xfrm>
          <a:off x="0" y="0"/>
          <a:ext cx="0" cy="0"/>
          <a:chOff x="0" y="0"/>
          <a:chExt cx="0" cy="0"/>
        </a:xfrm>
      </p:grpSpPr>
      <p:sp>
        <p:nvSpPr>
          <p:cNvPr id="66" name="Google Shape;66;p8"/>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
          <p:cNvSpPr txBox="1"/>
          <p:nvPr>
            <p:ph idx="1" type="body"/>
          </p:nvPr>
        </p:nvSpPr>
        <p:spPr>
          <a:xfrm>
            <a:off x="963084" y="2906715"/>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68" name="Google Shape;68;p8"/>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71" name="Shape 71"/>
        <p:cNvGrpSpPr/>
        <p:nvPr/>
      </p:nvGrpSpPr>
      <p:grpSpPr>
        <a:xfrm>
          <a:off x="0" y="0"/>
          <a:ext cx="0" cy="0"/>
          <a:chOff x="0" y="0"/>
          <a:chExt cx="0" cy="0"/>
        </a:xfrm>
      </p:grpSpPr>
      <p:sp>
        <p:nvSpPr>
          <p:cNvPr id="72" name="Google Shape;72;p9"/>
          <p:cNvSpPr txBox="1"/>
          <p:nvPr>
            <p:ph type="title"/>
          </p:nvPr>
        </p:nvSpPr>
        <p:spPr>
          <a:xfrm>
            <a:off x="570031" y="27667"/>
            <a:ext cx="9312000" cy="70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9"/>
          <p:cNvSpPr txBox="1"/>
          <p:nvPr>
            <p:ph idx="1" type="body"/>
          </p:nvPr>
        </p:nvSpPr>
        <p:spPr>
          <a:xfrm>
            <a:off x="609600" y="1196753"/>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74" name="Google Shape;74;p9"/>
          <p:cNvSpPr txBox="1"/>
          <p:nvPr>
            <p:ph idx="2" type="body"/>
          </p:nvPr>
        </p:nvSpPr>
        <p:spPr>
          <a:xfrm>
            <a:off x="6197600" y="1196753"/>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75" name="Google Shape;75;p9"/>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9"/>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78" name="Shape 78"/>
        <p:cNvGrpSpPr/>
        <p:nvPr/>
      </p:nvGrpSpPr>
      <p:grpSpPr>
        <a:xfrm>
          <a:off x="0" y="0"/>
          <a:ext cx="0" cy="0"/>
          <a:chOff x="0" y="0"/>
          <a:chExt cx="0" cy="0"/>
        </a:xfrm>
      </p:grpSpPr>
      <p:sp>
        <p:nvSpPr>
          <p:cNvPr id="79" name="Google Shape;79;p10"/>
          <p:cNvSpPr txBox="1"/>
          <p:nvPr>
            <p:ph type="title"/>
          </p:nvPr>
        </p:nvSpPr>
        <p:spPr>
          <a:xfrm>
            <a:off x="570031" y="27667"/>
            <a:ext cx="9312000" cy="70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0"/>
          <p:cNvSpPr txBox="1"/>
          <p:nvPr>
            <p:ph idx="1" type="body"/>
          </p:nvPr>
        </p:nvSpPr>
        <p:spPr>
          <a:xfrm>
            <a:off x="609602" y="1196752"/>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1" name="Google Shape;81;p10"/>
          <p:cNvSpPr txBox="1"/>
          <p:nvPr>
            <p:ph idx="2" type="body"/>
          </p:nvPr>
        </p:nvSpPr>
        <p:spPr>
          <a:xfrm>
            <a:off x="609602" y="1836514"/>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82" name="Google Shape;82;p10"/>
          <p:cNvSpPr txBox="1"/>
          <p:nvPr>
            <p:ph idx="3" type="body"/>
          </p:nvPr>
        </p:nvSpPr>
        <p:spPr>
          <a:xfrm>
            <a:off x="6193369" y="1196752"/>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3" name="Google Shape;83;p10"/>
          <p:cNvSpPr txBox="1"/>
          <p:nvPr>
            <p:ph idx="4" type="body"/>
          </p:nvPr>
        </p:nvSpPr>
        <p:spPr>
          <a:xfrm>
            <a:off x="6193369" y="1836514"/>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84" name="Google Shape;84;p10"/>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0"/>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0"/>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jpg"/><Relationship Id="rId2" Type="http://schemas.openxmlformats.org/officeDocument/2006/relationships/image" Target="../media/image5.jpg"/><Relationship Id="rId3"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theme" Target="../theme/theme2.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システナロゴ1" id="10" name="Google Shape;10;p1"/>
          <p:cNvPicPr preferRelativeResize="0"/>
          <p:nvPr/>
        </p:nvPicPr>
        <p:blipFill rotWithShape="1">
          <a:blip r:embed="rId1">
            <a:alphaModFix/>
          </a:blip>
          <a:srcRect b="0" l="0" r="0" t="0"/>
          <a:stretch/>
        </p:blipFill>
        <p:spPr>
          <a:xfrm>
            <a:off x="9661532" y="5939928"/>
            <a:ext cx="2530469" cy="623580"/>
          </a:xfrm>
          <a:prstGeom prst="rect">
            <a:avLst/>
          </a:prstGeom>
          <a:noFill/>
          <a:ln>
            <a:noFill/>
          </a:ln>
        </p:spPr>
      </p:pic>
      <p:sp>
        <p:nvSpPr>
          <p:cNvPr id="11" name="Google Shape;11;p1"/>
          <p:cNvSpPr/>
          <p:nvPr/>
        </p:nvSpPr>
        <p:spPr>
          <a:xfrm>
            <a:off x="0" y="6525346"/>
            <a:ext cx="12192000" cy="333583"/>
          </a:xfrm>
          <a:prstGeom prst="rect">
            <a:avLst/>
          </a:prstGeom>
          <a:gradFill>
            <a:gsLst>
              <a:gs pos="0">
                <a:srgbClr val="FF903E"/>
              </a:gs>
              <a:gs pos="50000">
                <a:srgbClr val="FFB279"/>
              </a:gs>
              <a:gs pos="100000">
                <a:srgbClr val="FFF7EF"/>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 name="Google Shape;12;p1"/>
          <p:cNvSpPr txBox="1"/>
          <p:nvPr/>
        </p:nvSpPr>
        <p:spPr>
          <a:xfrm>
            <a:off x="0" y="6563508"/>
            <a:ext cx="5423925"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ja-JP" sz="900" u="none" cap="none" strike="noStrike">
                <a:solidFill>
                  <a:srgbClr val="494429"/>
                </a:solidFill>
                <a:latin typeface="MS PGothic"/>
                <a:ea typeface="MS PGothic"/>
                <a:cs typeface="MS PGothic"/>
                <a:sym typeface="MS PGothic"/>
              </a:rPr>
              <a:t>COPYRIGHT ©2010-2016 SYSTENA CORPORATION. ALL RIGHTS RESERVED</a:t>
            </a:r>
            <a:endParaRPr b="0" i="0" sz="1400" u="none" cap="none" strike="noStrike">
              <a:solidFill>
                <a:srgbClr val="000000"/>
              </a:solidFill>
              <a:latin typeface="Arial"/>
              <a:ea typeface="Arial"/>
              <a:cs typeface="Arial"/>
              <a:sym typeface="Arial"/>
            </a:endParaRPr>
          </a:p>
        </p:txBody>
      </p:sp>
      <p:pic>
        <p:nvPicPr>
          <p:cNvPr descr="システナロゴマーク.JPG" id="13" name="Google Shape;13;p1"/>
          <p:cNvPicPr preferRelativeResize="0"/>
          <p:nvPr/>
        </p:nvPicPr>
        <p:blipFill rotWithShape="1">
          <a:blip r:embed="rId2">
            <a:alphaModFix/>
          </a:blip>
          <a:srcRect b="0" l="0" r="0" t="0"/>
          <a:stretch/>
        </p:blipFill>
        <p:spPr>
          <a:xfrm>
            <a:off x="11259007" y="7955"/>
            <a:ext cx="885525" cy="540727"/>
          </a:xfrm>
          <a:prstGeom prst="rect">
            <a:avLst/>
          </a:prstGeom>
          <a:noFill/>
          <a:ln>
            <a:noFill/>
          </a:ln>
        </p:spPr>
      </p:pic>
      <p:sp>
        <p:nvSpPr>
          <p:cNvPr id="14" name="Google Shape;14;p1"/>
          <p:cNvSpPr/>
          <p:nvPr/>
        </p:nvSpPr>
        <p:spPr>
          <a:xfrm>
            <a:off x="9089565" y="20106"/>
            <a:ext cx="2400300" cy="360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ja-JP" sz="1400" u="none" cap="none" strike="noStrike">
                <a:solidFill>
                  <a:srgbClr val="7F7F7F"/>
                </a:solidFill>
                <a:latin typeface="Corsiva"/>
                <a:ea typeface="Corsiva"/>
                <a:cs typeface="Corsiva"/>
                <a:sym typeface="Corsiva"/>
              </a:rPr>
              <a:t>Confidential Information</a:t>
            </a:r>
            <a:endParaRPr b="0" i="0" sz="1400" u="none" cap="none" strike="noStrike">
              <a:solidFill>
                <a:srgbClr val="000000"/>
              </a:solidFill>
              <a:latin typeface="Arial"/>
              <a:ea typeface="Arial"/>
              <a:cs typeface="Arial"/>
              <a:sym typeface="Arial"/>
            </a:endParaRPr>
          </a:p>
        </p:txBody>
      </p:sp>
      <p:sp>
        <p:nvSpPr>
          <p:cNvPr id="15" name="Google Shape;15;p1"/>
          <p:cNvSpPr/>
          <p:nvPr/>
        </p:nvSpPr>
        <p:spPr>
          <a:xfrm>
            <a:off x="527368" y="571136"/>
            <a:ext cx="11012249" cy="45719"/>
          </a:xfrm>
          <a:prstGeom prst="rect">
            <a:avLst/>
          </a:prstGeom>
          <a:gradFill>
            <a:gsLst>
              <a:gs pos="0">
                <a:srgbClr val="FE6E31"/>
              </a:gs>
              <a:gs pos="50000">
                <a:srgbClr val="FCAC36"/>
              </a:gs>
              <a:gs pos="100000">
                <a:srgbClr val="FFF7EF"/>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 name="Google Shape;16;p1"/>
          <p:cNvSpPr txBox="1"/>
          <p:nvPr/>
        </p:nvSpPr>
        <p:spPr>
          <a:xfrm>
            <a:off x="-20306" y="6724872"/>
            <a:ext cx="6432715" cy="153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
              <a:buFont typeface="Arial"/>
              <a:buNone/>
            </a:pPr>
            <a:r>
              <a:rPr b="0" i="0" lang="ja-JP" sz="400" u="none" cap="none" strike="noStrike">
                <a:solidFill>
                  <a:srgbClr val="FFF97D"/>
                </a:solidFill>
                <a:latin typeface="Calibri"/>
                <a:ea typeface="Calibri"/>
                <a:cs typeface="Calibri"/>
                <a:sym typeface="Calibri"/>
              </a:rPr>
              <a:t>●　●　●　●　●　●　●　●　●　●　●　● ●　●　●　●　●　●　●　●　●　●　●　●　 ●　●　●　●　●　●　●　●　●　●　●　●　●　 ●　●　●　●　●　●　●　●　●　●　●</a:t>
            </a:r>
            <a:endParaRPr b="0" i="0" sz="1400" u="none" cap="none" strike="noStrike">
              <a:solidFill>
                <a:srgbClr val="000000"/>
              </a:solidFill>
              <a:latin typeface="Arial"/>
              <a:ea typeface="Arial"/>
              <a:cs typeface="Arial"/>
              <a:sym typeface="Arial"/>
            </a:endParaRPr>
          </a:p>
        </p:txBody>
      </p:sp>
      <p:pic>
        <p:nvPicPr>
          <p:cNvPr id="17" name="Google Shape;17;p1"/>
          <p:cNvPicPr preferRelativeResize="0"/>
          <p:nvPr/>
        </p:nvPicPr>
        <p:blipFill rotWithShape="1">
          <a:blip r:embed="rId3">
            <a:alphaModFix/>
          </a:blip>
          <a:srcRect b="0" l="0" r="0" t="0"/>
          <a:stretch/>
        </p:blipFill>
        <p:spPr>
          <a:xfrm>
            <a:off x="9344689" y="6653515"/>
            <a:ext cx="2847312" cy="266936"/>
          </a:xfrm>
          <a:prstGeom prst="rect">
            <a:avLst/>
          </a:prstGeom>
          <a:noFill/>
          <a:ln>
            <a:noFill/>
          </a:ln>
        </p:spPr>
      </p:pic>
      <p:sp>
        <p:nvSpPr>
          <p:cNvPr id="18" name="Google Shape;18;p1"/>
          <p:cNvSpPr txBox="1"/>
          <p:nvPr>
            <p:ph type="title"/>
          </p:nvPr>
        </p:nvSpPr>
        <p:spPr>
          <a:xfrm>
            <a:off x="570031" y="27667"/>
            <a:ext cx="9312000" cy="7056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1"/>
          <p:cNvSpPr txBox="1"/>
          <p:nvPr>
            <p:ph idx="1" type="body"/>
          </p:nvPr>
        </p:nvSpPr>
        <p:spPr>
          <a:xfrm>
            <a:off x="609600" y="1600202"/>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Google Shape;20;p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 name="Google Shape;21;p1"/>
          <p:cNvSpPr txBox="1"/>
          <p:nvPr>
            <p:ph idx="11" type="ftr"/>
          </p:nvPr>
        </p:nvSpPr>
        <p:spPr>
          <a:xfrm>
            <a:off x="4165600" y="6356352"/>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 name="Google Shape;22;p1"/>
          <p:cNvSpPr txBox="1"/>
          <p:nvPr>
            <p:ph idx="12" type="sldNum"/>
          </p:nvPr>
        </p:nvSpPr>
        <p:spPr>
          <a:xfrm>
            <a:off x="8737600" y="6356352"/>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it-biz.online/it-skills/rip/" TargetMode="External"/><Relationship Id="rId4" Type="http://schemas.openxmlformats.org/officeDocument/2006/relationships/hyperlink" Target="https://it-biz.online/it-skills/osp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it-biz.online/it-skills/rip/" TargetMode="External"/><Relationship Id="rId4" Type="http://schemas.openxmlformats.org/officeDocument/2006/relationships/hyperlink" Target="https://it-biz.online/it-skills/ospf/" TargetMode="External"/><Relationship Id="rId5" Type="http://schemas.openxmlformats.org/officeDocument/2006/relationships/hyperlink" Target="https://it-biz.online/it-skills/tcp/" TargetMode="External"/><Relationship Id="rId6" Type="http://schemas.openxmlformats.org/officeDocument/2006/relationships/hyperlink" Target="https://it-biz.online/it-skills/ud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d.hatena.ne.jp/keyword/%A5%D7%A5%ED%A5%C8%A5%B3%A5%EB" TargetMode="External"/><Relationship Id="rId4" Type="http://schemas.openxmlformats.org/officeDocument/2006/relationships/hyperlink" Target="http://d.hatena.ne.jp/keyword/%A5%D7%A5%ED%A5%C8%A5%B3%A5%EB"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hyperlink" Target="https://tech.pjin.jp/blog/2021/03/03/ospf_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e-words.jp/w/AS.html" TargetMode="External"/><Relationship Id="rId4" Type="http://schemas.openxmlformats.org/officeDocument/2006/relationships/hyperlink" Target="https://e-words.jp/w/EGP.html" TargetMode="External"/><Relationship Id="rId5" Type="http://schemas.openxmlformats.org/officeDocument/2006/relationships/hyperlink" Target="https://e-words.jp/w/BGP.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e-words.jp/w/%E3%83%9B%E3%83%83%E3%83%97%E6%95%B0.html" TargetMode="External"/><Relationship Id="rId4" Type="http://schemas.openxmlformats.org/officeDocument/2006/relationships/hyperlink" Target="https://e-words.jp/w/IGRP.html" TargetMode="External"/><Relationship Id="rId9" Type="http://schemas.openxmlformats.org/officeDocument/2006/relationships/hyperlink" Target="https://e-words.jp/w/%E3%83%AA%E3%83%B3%E3%82%AF%E3%82%B9%E3%83%86%E3%83%BC%E3%83%88%E5%9E%8B%E3%83%AB%E3%83%BC%E3%83%86%E3%82%A3%E3%83%B3%E3%82%B0%E3%83%97%E3%83%AD%E3%83%88%E3%82%B3%E3%83%AB.html" TargetMode="External"/><Relationship Id="rId5" Type="http://schemas.openxmlformats.org/officeDocument/2006/relationships/hyperlink" Target="https://e-words.jp/w/EIGRP.html" TargetMode="External"/><Relationship Id="rId6" Type="http://schemas.openxmlformats.org/officeDocument/2006/relationships/hyperlink" Target="https://e-words.jp/w/OSPF.html" TargetMode="External"/><Relationship Id="rId7" Type="http://schemas.openxmlformats.org/officeDocument/2006/relationships/hyperlink" Target="https://e-words.jp/w/IS-IS.html" TargetMode="External"/><Relationship Id="rId8" Type="http://schemas.openxmlformats.org/officeDocument/2006/relationships/hyperlink" Target="https://e-words.jp/w/%E3%83%87%E3%82%A3%E3%82%B9%E3%82%BF%E3%83%B3%E3%82%B9%E3%83%99%E3%82%AF%E3%82%BF%E5%9E%8B%E3%83%AB%E3%83%BC%E3%83%86%E3%82%A3%E3%83%B3%E3%82%B0%E3%83%97%E3%83%AD%E3%83%88%E3%82%B3%E3%83%AB.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0.png"/><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0.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8.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3.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7.png"/><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7.png"/><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7.png"/><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7.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7.png"/><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7.png"/><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hyperlink" Target="https://www.so-net.ne.jp/access/hikari/minico/router-and/" TargetMode="External"/><Relationship Id="rId4" Type="http://schemas.openxmlformats.org/officeDocument/2006/relationships/hyperlink" Target="https://e-words.jp/w/" TargetMode="External"/><Relationship Id="rId5" Type="http://schemas.openxmlformats.org/officeDocument/2006/relationships/hyperlink" Target="https://community.fs.com/jp/blog/ospf-vs-bgp-routing-protocol-choice.html" TargetMode="External"/><Relationship Id="rId6" Type="http://schemas.openxmlformats.org/officeDocument/2006/relationships/hyperlink" Target="https://it-biz.online/it-skills/ospf/#toc1" TargetMode="External"/><Relationship Id="rId7" Type="http://schemas.openxmlformats.org/officeDocument/2006/relationships/hyperlink" Target="https://panasonic.co.jp/ew/pewnw/product/column/005.html" TargetMode="External"/><Relationship Id="rId8" Type="http://schemas.openxmlformats.org/officeDocument/2006/relationships/hyperlink" Target="https://it-biz.online/it-skills/bgp/"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hyperlink" Target="https://duty120.hatenablog.com/entry/2019/04/08/211428" TargetMode="External"/><Relationship Id="rId4" Type="http://schemas.openxmlformats.org/officeDocument/2006/relationships/hyperlink" Target="https://milestone-of-se.nesuke.com/nw-advanced/ospf/basic-understanding/" TargetMode="External"/><Relationship Id="rId5" Type="http://schemas.openxmlformats.org/officeDocument/2006/relationships/hyperlink" Target="https://www.n-study.com/ospf-detail/ospf-behavior-overview/" TargetMode="External"/><Relationship Id="rId6" Type="http://schemas.openxmlformats.org/officeDocument/2006/relationships/hyperlink" Target="https://www.n-study.com/bgp-detail/bgp-behavior/" TargetMode="External"/><Relationship Id="rId7" Type="http://schemas.openxmlformats.org/officeDocument/2006/relationships/hyperlink" Target="https://www.infraexpert.com/study/ciscorouter3.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nvSpPr>
        <p:spPr>
          <a:xfrm>
            <a:off x="2729925" y="2613200"/>
            <a:ext cx="6103500" cy="104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ja-JP" sz="3300">
                <a:solidFill>
                  <a:srgbClr val="666666"/>
                </a:solidFill>
                <a:latin typeface="Meiryo"/>
                <a:ea typeface="Meiryo"/>
                <a:cs typeface="Meiryo"/>
                <a:sym typeface="Meiryo"/>
              </a:rPr>
              <a:t>ルータ知識まとめ</a:t>
            </a:r>
            <a:endParaRPr b="0" i="0" sz="3300" u="none" cap="none" strike="noStrike">
              <a:solidFill>
                <a:srgbClr val="666666"/>
              </a:solidFill>
              <a:latin typeface="Meiryo"/>
              <a:ea typeface="Meiryo"/>
              <a:cs typeface="Meiryo"/>
              <a:sym typeface="Meiry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idx="1" type="body"/>
          </p:nvPr>
        </p:nvSpPr>
        <p:spPr>
          <a:xfrm>
            <a:off x="756175" y="1939000"/>
            <a:ext cx="4841700" cy="1663800"/>
          </a:xfrm>
          <a:prstGeom prst="rect">
            <a:avLst/>
          </a:prstGeom>
        </p:spPr>
        <p:txBody>
          <a:bodyPr anchorCtr="0" anchor="t" bIns="45700" lIns="91425" spcFirstLastPara="1" rIns="91425" wrap="square" tIns="45700">
            <a:normAutofit/>
          </a:bodyPr>
          <a:lstStyle/>
          <a:p>
            <a:pPr indent="0" lvl="0" marL="0" rtl="0" algn="l">
              <a:lnSpc>
                <a:spcPct val="144000"/>
              </a:lnSpc>
              <a:spcBef>
                <a:spcPts val="1500"/>
              </a:spcBef>
              <a:spcAft>
                <a:spcPts val="1500"/>
              </a:spcAft>
              <a:buNone/>
            </a:pPr>
            <a:r>
              <a:rPr b="1" lang="ja-JP" sz="1800">
                <a:solidFill>
                  <a:srgbClr val="FF0000"/>
                </a:solidFill>
                <a:highlight>
                  <a:srgbClr val="FFFFFF"/>
                </a:highlight>
                <a:latin typeface="Meiryo"/>
                <a:ea typeface="Meiryo"/>
                <a:cs typeface="Meiryo"/>
                <a:sym typeface="Meiryo"/>
              </a:rPr>
              <a:t>EGP</a:t>
            </a:r>
            <a:r>
              <a:rPr lang="ja-JP" sz="1800">
                <a:solidFill>
                  <a:srgbClr val="242424"/>
                </a:solidFill>
                <a:highlight>
                  <a:srgbClr val="FFFFFF"/>
                </a:highlight>
                <a:latin typeface="Meiryo"/>
                <a:ea typeface="Meiryo"/>
                <a:cs typeface="Meiryo"/>
                <a:sym typeface="Meiryo"/>
              </a:rPr>
              <a:t>：</a:t>
            </a:r>
            <a:r>
              <a:rPr b="1" lang="ja-JP" sz="1800">
                <a:highlight>
                  <a:srgbClr val="FFFFFF"/>
                </a:highlight>
                <a:latin typeface="Meiryo"/>
                <a:ea typeface="Meiryo"/>
                <a:cs typeface="Meiryo"/>
                <a:sym typeface="Meiryo"/>
              </a:rPr>
              <a:t>AS</a:t>
            </a:r>
            <a:r>
              <a:rPr b="1" lang="ja-JP" sz="1800">
                <a:highlight>
                  <a:srgbClr val="FFFFFF"/>
                </a:highlight>
                <a:latin typeface="Meiryo"/>
                <a:ea typeface="Meiryo"/>
                <a:cs typeface="Meiryo"/>
                <a:sym typeface="Meiryo"/>
              </a:rPr>
              <a:t>間</a:t>
            </a:r>
            <a:r>
              <a:rPr lang="ja-JP" sz="1800">
                <a:highlight>
                  <a:srgbClr val="FFFFFF"/>
                </a:highlight>
                <a:latin typeface="Meiryo"/>
                <a:ea typeface="Meiryo"/>
                <a:cs typeface="Meiryo"/>
                <a:sym typeface="Meiryo"/>
              </a:rPr>
              <a:t>ルーティング</a:t>
            </a:r>
            <a:r>
              <a:rPr lang="ja-JP" sz="1800">
                <a:solidFill>
                  <a:srgbClr val="242424"/>
                </a:solidFill>
                <a:highlight>
                  <a:srgbClr val="FFFFFF"/>
                </a:highlight>
                <a:latin typeface="Meiryo"/>
                <a:ea typeface="Meiryo"/>
                <a:cs typeface="Meiryo"/>
                <a:sym typeface="Meiryo"/>
              </a:rPr>
              <a:t>プロトコル</a:t>
            </a:r>
            <a:endParaRPr sz="1800"/>
          </a:p>
        </p:txBody>
      </p:sp>
      <p:sp>
        <p:nvSpPr>
          <p:cNvPr id="220" name="Google Shape;220;p26"/>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簡単にまとめ</a:t>
            </a:r>
            <a:endParaRPr/>
          </a:p>
        </p:txBody>
      </p:sp>
      <p:sp>
        <p:nvSpPr>
          <p:cNvPr id="221" name="Google Shape;221;p26"/>
          <p:cNvSpPr txBox="1"/>
          <p:nvPr>
            <p:ph idx="1" type="body"/>
          </p:nvPr>
        </p:nvSpPr>
        <p:spPr>
          <a:xfrm>
            <a:off x="7084800" y="1939000"/>
            <a:ext cx="5107200" cy="983400"/>
          </a:xfrm>
          <a:prstGeom prst="rect">
            <a:avLst/>
          </a:prstGeom>
        </p:spPr>
        <p:txBody>
          <a:bodyPr anchorCtr="0" anchor="t" bIns="45700" lIns="91425" spcFirstLastPara="1" rIns="91425" wrap="square" tIns="45700">
            <a:normAutofit/>
          </a:bodyPr>
          <a:lstStyle/>
          <a:p>
            <a:pPr indent="0" lvl="0" marL="0" rtl="0" algn="l">
              <a:lnSpc>
                <a:spcPct val="144000"/>
              </a:lnSpc>
              <a:spcBef>
                <a:spcPts val="1500"/>
              </a:spcBef>
              <a:spcAft>
                <a:spcPts val="1500"/>
              </a:spcAft>
              <a:buNone/>
            </a:pPr>
            <a:r>
              <a:rPr b="1" lang="ja-JP" sz="1800">
                <a:solidFill>
                  <a:srgbClr val="FF0000"/>
                </a:solidFill>
                <a:highlight>
                  <a:srgbClr val="FFFFFF"/>
                </a:highlight>
                <a:latin typeface="Meiryo"/>
                <a:ea typeface="Meiryo"/>
                <a:cs typeface="Meiryo"/>
                <a:sym typeface="Meiryo"/>
              </a:rPr>
              <a:t>IGP</a:t>
            </a:r>
            <a:r>
              <a:rPr lang="ja-JP" sz="1800"/>
              <a:t>：</a:t>
            </a:r>
            <a:r>
              <a:rPr b="1" lang="ja-JP" sz="1800">
                <a:highlight>
                  <a:srgbClr val="FFFFFF"/>
                </a:highlight>
                <a:latin typeface="Meiryo"/>
                <a:ea typeface="Meiryo"/>
                <a:cs typeface="Meiryo"/>
                <a:sym typeface="Meiryo"/>
              </a:rPr>
              <a:t>AS</a:t>
            </a:r>
            <a:r>
              <a:rPr b="1" lang="ja-JP" sz="1800">
                <a:highlight>
                  <a:srgbClr val="FFFFFF"/>
                </a:highlight>
                <a:latin typeface="Meiryo"/>
                <a:ea typeface="Meiryo"/>
                <a:cs typeface="Meiryo"/>
                <a:sym typeface="Meiryo"/>
              </a:rPr>
              <a:t>内</a:t>
            </a:r>
            <a:r>
              <a:rPr lang="ja-JP" sz="1800">
                <a:solidFill>
                  <a:srgbClr val="242424"/>
                </a:solidFill>
                <a:highlight>
                  <a:srgbClr val="FFFFFF"/>
                </a:highlight>
                <a:latin typeface="Meiryo"/>
                <a:ea typeface="Meiryo"/>
                <a:cs typeface="Meiryo"/>
                <a:sym typeface="Meiryo"/>
              </a:rPr>
              <a:t>ルーティングプロトコル</a:t>
            </a:r>
            <a:endParaRPr sz="1800"/>
          </a:p>
        </p:txBody>
      </p:sp>
      <p:sp>
        <p:nvSpPr>
          <p:cNvPr id="222" name="Google Shape;222;p26"/>
          <p:cNvSpPr txBox="1"/>
          <p:nvPr>
            <p:ph idx="1" type="body"/>
          </p:nvPr>
        </p:nvSpPr>
        <p:spPr>
          <a:xfrm>
            <a:off x="1906475" y="1236900"/>
            <a:ext cx="8432100" cy="517500"/>
          </a:xfrm>
          <a:prstGeom prst="rect">
            <a:avLst/>
          </a:prstGeom>
        </p:spPr>
        <p:txBody>
          <a:bodyPr anchorCtr="0" anchor="t" bIns="45700" lIns="91425" spcFirstLastPara="1" rIns="91425" wrap="square" tIns="45700">
            <a:normAutofit fontScale="85000"/>
          </a:bodyPr>
          <a:lstStyle/>
          <a:p>
            <a:pPr indent="0" lvl="0" marL="0" rtl="0" algn="ctr">
              <a:lnSpc>
                <a:spcPct val="144000"/>
              </a:lnSpc>
              <a:spcBef>
                <a:spcPts val="1500"/>
              </a:spcBef>
              <a:spcAft>
                <a:spcPts val="1500"/>
              </a:spcAft>
              <a:buNone/>
            </a:pPr>
            <a:r>
              <a:rPr b="1" lang="ja-JP" sz="2152">
                <a:solidFill>
                  <a:srgbClr val="202020"/>
                </a:solidFill>
                <a:highlight>
                  <a:srgbClr val="DFE9FB"/>
                </a:highlight>
                <a:latin typeface="Meiryo"/>
                <a:ea typeface="Meiryo"/>
                <a:cs typeface="Meiryo"/>
                <a:sym typeface="Meiryo"/>
              </a:rPr>
              <a:t>ルーティングプロトコル</a:t>
            </a:r>
            <a:r>
              <a:rPr b="1" lang="ja-JP" sz="2152">
                <a:solidFill>
                  <a:srgbClr val="202020"/>
                </a:solidFill>
                <a:highlight>
                  <a:srgbClr val="DFE9FB"/>
                </a:highlight>
                <a:latin typeface="Meiryo"/>
                <a:ea typeface="Meiryo"/>
                <a:cs typeface="Meiryo"/>
                <a:sym typeface="Meiryo"/>
              </a:rPr>
              <a:t>は大きくわけて2種類</a:t>
            </a:r>
            <a:r>
              <a:rPr b="1" lang="ja-JP" sz="2152">
                <a:solidFill>
                  <a:srgbClr val="202020"/>
                </a:solidFill>
                <a:highlight>
                  <a:srgbClr val="DFE9FB"/>
                </a:highlight>
                <a:latin typeface="Meiryo"/>
                <a:ea typeface="Meiryo"/>
                <a:cs typeface="Meiryo"/>
                <a:sym typeface="Meiryo"/>
              </a:rPr>
              <a:t>（EGP、IGP）</a:t>
            </a:r>
            <a:r>
              <a:rPr b="1" lang="ja-JP" sz="2152">
                <a:solidFill>
                  <a:srgbClr val="202020"/>
                </a:solidFill>
                <a:highlight>
                  <a:srgbClr val="DFE9FB"/>
                </a:highlight>
                <a:latin typeface="Meiryo"/>
                <a:ea typeface="Meiryo"/>
                <a:cs typeface="Meiryo"/>
                <a:sym typeface="Meiryo"/>
              </a:rPr>
              <a:t>に分かれます</a:t>
            </a:r>
            <a:endParaRPr b="1" sz="2152">
              <a:solidFill>
                <a:srgbClr val="202020"/>
              </a:solidFill>
              <a:highlight>
                <a:srgbClr val="DFE9FB"/>
              </a:highlight>
            </a:endParaRPr>
          </a:p>
        </p:txBody>
      </p:sp>
      <p:sp>
        <p:nvSpPr>
          <p:cNvPr id="223" name="Google Shape;223;p26"/>
          <p:cNvSpPr/>
          <p:nvPr/>
        </p:nvSpPr>
        <p:spPr>
          <a:xfrm>
            <a:off x="371425" y="3787400"/>
            <a:ext cx="5611200" cy="144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44000"/>
              </a:lnSpc>
              <a:spcBef>
                <a:spcPts val="1500"/>
              </a:spcBef>
              <a:spcAft>
                <a:spcPts val="1500"/>
              </a:spcAft>
              <a:buClr>
                <a:schemeClr val="dk1"/>
              </a:buClr>
              <a:buSzPts val="1100"/>
              <a:buFont typeface="Arial"/>
              <a:buNone/>
            </a:pPr>
            <a:r>
              <a:rPr b="1" lang="ja-JP" sz="1800">
                <a:solidFill>
                  <a:srgbClr val="FF0000"/>
                </a:solidFill>
                <a:highlight>
                  <a:srgbClr val="CFE2F3"/>
                </a:highlight>
                <a:latin typeface="Meiryo"/>
                <a:ea typeface="Meiryo"/>
                <a:cs typeface="Meiryo"/>
                <a:sym typeface="Meiryo"/>
              </a:rPr>
              <a:t>BGP</a:t>
            </a:r>
            <a:r>
              <a:rPr lang="ja-JP" sz="1800">
                <a:solidFill>
                  <a:srgbClr val="3F3F3F"/>
                </a:solidFill>
                <a:highlight>
                  <a:srgbClr val="CFE2F3"/>
                </a:highlight>
                <a:latin typeface="Meiryo"/>
                <a:ea typeface="Meiryo"/>
                <a:cs typeface="Meiryo"/>
                <a:sym typeface="Meiryo"/>
              </a:rPr>
              <a:t>：</a:t>
            </a:r>
            <a:r>
              <a:rPr b="1" lang="ja-JP" sz="1800">
                <a:solidFill>
                  <a:schemeClr val="dk1"/>
                </a:solidFill>
                <a:highlight>
                  <a:srgbClr val="CFE2F3"/>
                </a:highlight>
                <a:latin typeface="Meiryo"/>
                <a:ea typeface="Meiryo"/>
                <a:cs typeface="Meiryo"/>
                <a:sym typeface="Meiryo"/>
              </a:rPr>
              <a:t>EGPの一種として</a:t>
            </a:r>
            <a:r>
              <a:rPr lang="ja-JP" sz="1800">
                <a:solidFill>
                  <a:schemeClr val="dk1"/>
                </a:solidFill>
                <a:highlight>
                  <a:srgbClr val="CFE2F3"/>
                </a:highlight>
                <a:latin typeface="Meiryo"/>
                <a:ea typeface="Meiryo"/>
                <a:cs typeface="Meiryo"/>
                <a:sym typeface="Meiryo"/>
              </a:rPr>
              <a:t>、異なるAS間の経路制御を行い、最適なルートを選出する際に使われる。</a:t>
            </a:r>
            <a:endParaRPr>
              <a:solidFill>
                <a:schemeClr val="dk1"/>
              </a:solidFill>
              <a:highlight>
                <a:srgbClr val="CFE2F3"/>
              </a:highlight>
            </a:endParaRPr>
          </a:p>
        </p:txBody>
      </p:sp>
      <p:sp>
        <p:nvSpPr>
          <p:cNvPr id="224" name="Google Shape;224;p26"/>
          <p:cNvSpPr/>
          <p:nvPr/>
        </p:nvSpPr>
        <p:spPr>
          <a:xfrm>
            <a:off x="6380400" y="3787400"/>
            <a:ext cx="5611200" cy="144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44000"/>
              </a:lnSpc>
              <a:spcBef>
                <a:spcPts val="1500"/>
              </a:spcBef>
              <a:spcAft>
                <a:spcPts val="1500"/>
              </a:spcAft>
              <a:buNone/>
            </a:pPr>
            <a:r>
              <a:rPr b="1" lang="ja-JP" sz="1800">
                <a:solidFill>
                  <a:srgbClr val="FF0000"/>
                </a:solidFill>
                <a:highlight>
                  <a:srgbClr val="CFE2F3"/>
                </a:highlight>
                <a:latin typeface="Meiryo"/>
                <a:ea typeface="Meiryo"/>
                <a:cs typeface="Meiryo"/>
                <a:sym typeface="Meiryo"/>
              </a:rPr>
              <a:t>OSPF</a:t>
            </a:r>
            <a:r>
              <a:rPr lang="ja-JP" sz="1800">
                <a:solidFill>
                  <a:schemeClr val="dk1"/>
                </a:solidFill>
                <a:highlight>
                  <a:srgbClr val="CFE2F3"/>
                </a:highlight>
                <a:latin typeface="Meiryo"/>
                <a:ea typeface="Meiryo"/>
                <a:cs typeface="Meiryo"/>
                <a:sym typeface="Meiryo"/>
              </a:rPr>
              <a:t>：</a:t>
            </a:r>
            <a:r>
              <a:rPr b="1" lang="ja-JP" sz="1800">
                <a:highlight>
                  <a:srgbClr val="CFE2F3"/>
                </a:highlight>
                <a:latin typeface="Meiryo"/>
                <a:ea typeface="Meiryo"/>
                <a:cs typeface="Meiryo"/>
                <a:sym typeface="Meiryo"/>
              </a:rPr>
              <a:t>IGPに所属し</a:t>
            </a:r>
            <a:r>
              <a:rPr lang="ja-JP" sz="1800">
                <a:solidFill>
                  <a:schemeClr val="dk1"/>
                </a:solidFill>
                <a:highlight>
                  <a:srgbClr val="CFE2F3"/>
                </a:highlight>
                <a:latin typeface="Meiryo"/>
                <a:ea typeface="Meiryo"/>
                <a:cs typeface="Meiryo"/>
                <a:sym typeface="Meiryo"/>
              </a:rPr>
              <a:t>、</a:t>
            </a:r>
            <a:r>
              <a:rPr lang="ja-JP" sz="1800">
                <a:solidFill>
                  <a:schemeClr val="dk1"/>
                </a:solidFill>
                <a:highlight>
                  <a:srgbClr val="CFE2F3"/>
                </a:highlight>
              </a:rPr>
              <a:t>通信経路のコスト値で最適ルートを決めるという経路制御の方式である。</a:t>
            </a:r>
            <a:endParaRPr>
              <a:highlight>
                <a:srgbClr val="CFE2F3"/>
              </a:highlight>
            </a:endParaRPr>
          </a:p>
        </p:txBody>
      </p:sp>
      <p:sp>
        <p:nvSpPr>
          <p:cNvPr id="225" name="Google Shape;225;p26"/>
          <p:cNvSpPr/>
          <p:nvPr/>
        </p:nvSpPr>
        <p:spPr>
          <a:xfrm>
            <a:off x="2308100" y="2749800"/>
            <a:ext cx="1034700" cy="852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8668650" y="2720313"/>
            <a:ext cx="1034700" cy="852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txBox="1"/>
          <p:nvPr>
            <p:ph idx="1" type="body"/>
          </p:nvPr>
        </p:nvSpPr>
        <p:spPr>
          <a:xfrm>
            <a:off x="435900" y="5415000"/>
            <a:ext cx="11320200" cy="1443000"/>
          </a:xfrm>
          <a:prstGeom prst="rect">
            <a:avLst/>
          </a:prstGeom>
        </p:spPr>
        <p:txBody>
          <a:bodyPr anchorCtr="0" anchor="t" bIns="45700" lIns="91425" spcFirstLastPara="1" rIns="91425" wrap="square" tIns="45700">
            <a:noAutofit/>
          </a:bodyPr>
          <a:lstStyle/>
          <a:p>
            <a:pPr indent="0" lvl="0" marL="0" rtl="0" algn="l">
              <a:lnSpc>
                <a:spcPct val="144000"/>
              </a:lnSpc>
              <a:spcBef>
                <a:spcPts val="1500"/>
              </a:spcBef>
              <a:spcAft>
                <a:spcPts val="1500"/>
              </a:spcAft>
              <a:buNone/>
            </a:pPr>
            <a:r>
              <a:rPr b="1" lang="ja-JP" sz="1800">
                <a:highlight>
                  <a:schemeClr val="lt1"/>
                </a:highlight>
                <a:latin typeface="Meiryo"/>
                <a:ea typeface="Meiryo"/>
                <a:cs typeface="Meiryo"/>
                <a:sym typeface="Meiryo"/>
              </a:rPr>
              <a:t>※</a:t>
            </a:r>
            <a:r>
              <a:rPr b="1" lang="ja-JP" sz="1800">
                <a:solidFill>
                  <a:srgbClr val="FF0000"/>
                </a:solidFill>
                <a:highlight>
                  <a:schemeClr val="lt1"/>
                </a:highlight>
                <a:latin typeface="Meiryo"/>
                <a:ea typeface="Meiryo"/>
                <a:cs typeface="Meiryo"/>
                <a:sym typeface="Meiryo"/>
              </a:rPr>
              <a:t>AS(</a:t>
            </a:r>
            <a:r>
              <a:rPr b="1" lang="ja-JP" sz="1800">
                <a:solidFill>
                  <a:srgbClr val="FF0000"/>
                </a:solidFill>
                <a:highlight>
                  <a:schemeClr val="lt1"/>
                </a:highlight>
                <a:latin typeface="Meiryo"/>
                <a:ea typeface="Meiryo"/>
                <a:cs typeface="Meiryo"/>
                <a:sym typeface="Meiryo"/>
              </a:rPr>
              <a:t>自律システム</a:t>
            </a:r>
            <a:r>
              <a:rPr b="1" lang="ja-JP" sz="1800">
                <a:solidFill>
                  <a:srgbClr val="FF0000"/>
                </a:solidFill>
                <a:highlight>
                  <a:schemeClr val="lt1"/>
                </a:highlight>
                <a:latin typeface="Meiryo"/>
                <a:ea typeface="Meiryo"/>
                <a:cs typeface="Meiryo"/>
                <a:sym typeface="Meiryo"/>
              </a:rPr>
              <a:t>)</a:t>
            </a:r>
            <a:r>
              <a:rPr lang="ja-JP" sz="1800">
                <a:highlight>
                  <a:schemeClr val="lt1"/>
                </a:highlight>
                <a:latin typeface="Meiryo"/>
                <a:ea typeface="Meiryo"/>
                <a:cs typeface="Meiryo"/>
                <a:sym typeface="Meiryo"/>
              </a:rPr>
              <a:t> ：インターネットを構成する１つのネットワークの単位です。</a:t>
            </a:r>
            <a:endParaRPr sz="1800">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idx="1" type="body"/>
          </p:nvPr>
        </p:nvSpPr>
        <p:spPr>
          <a:xfrm>
            <a:off x="609600" y="1236275"/>
            <a:ext cx="10972800" cy="583800"/>
          </a:xfrm>
          <a:prstGeom prst="rect">
            <a:avLst/>
          </a:prstGeom>
          <a:solidFill>
            <a:srgbClr val="DFE9FB"/>
          </a:solidFill>
        </p:spPr>
        <p:txBody>
          <a:bodyPr anchorCtr="0" anchor="ctr" bIns="45700" lIns="91425" spcFirstLastPara="1" rIns="91425" wrap="square" tIns="45700">
            <a:normAutofit/>
          </a:bodyPr>
          <a:lstStyle/>
          <a:p>
            <a:pPr indent="0" lvl="0" marL="0" rtl="0" algn="ctr">
              <a:spcBef>
                <a:spcPts val="360"/>
              </a:spcBef>
              <a:spcAft>
                <a:spcPts val="0"/>
              </a:spcAft>
              <a:buNone/>
            </a:pPr>
            <a:r>
              <a:rPr b="1" lang="ja-JP" sz="1800">
                <a:highlight>
                  <a:srgbClr val="DFE9FB"/>
                </a:highlight>
                <a:latin typeface="Meiryo"/>
                <a:ea typeface="Meiryo"/>
                <a:cs typeface="Meiryo"/>
                <a:sym typeface="Meiryo"/>
              </a:rPr>
              <a:t>OSPFは以下の３ステップを経てルーティングテーブルを作成していきます</a:t>
            </a:r>
            <a:endParaRPr b="1" sz="1800"/>
          </a:p>
        </p:txBody>
      </p:sp>
      <p:sp>
        <p:nvSpPr>
          <p:cNvPr id="234" name="Google Shape;234;p27"/>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OSPFの仕組み：交換するパケット</a:t>
            </a:r>
            <a:endParaRPr/>
          </a:p>
        </p:txBody>
      </p:sp>
      <p:sp>
        <p:nvSpPr>
          <p:cNvPr id="235" name="Google Shape;235;p27"/>
          <p:cNvSpPr txBox="1"/>
          <p:nvPr/>
        </p:nvSpPr>
        <p:spPr>
          <a:xfrm>
            <a:off x="609600" y="2177825"/>
            <a:ext cx="10972800" cy="2355900"/>
          </a:xfrm>
          <a:prstGeom prst="rect">
            <a:avLst/>
          </a:prstGeom>
          <a:noFill/>
          <a:ln>
            <a:noFill/>
          </a:ln>
        </p:spPr>
        <p:txBody>
          <a:bodyPr anchorCtr="0" anchor="t" bIns="91425" lIns="91425" spcFirstLastPara="1" rIns="91425" wrap="square" tIns="91425">
            <a:spAutoFit/>
          </a:bodyPr>
          <a:lstStyle/>
          <a:p>
            <a:pPr indent="-381000" lvl="0" marL="482600" marR="25400" rtl="0" algn="l">
              <a:lnSpc>
                <a:spcPct val="115000"/>
              </a:lnSpc>
              <a:spcBef>
                <a:spcPts val="200"/>
              </a:spcBef>
              <a:spcAft>
                <a:spcPts val="0"/>
              </a:spcAft>
              <a:buClr>
                <a:srgbClr val="333333"/>
              </a:buClr>
              <a:buSzPts val="2400"/>
              <a:buFont typeface="Meiryo"/>
              <a:buChar char="★"/>
            </a:pPr>
            <a:r>
              <a:rPr b="1" lang="ja-JP" sz="2400">
                <a:solidFill>
                  <a:srgbClr val="FF0000"/>
                </a:solidFill>
                <a:highlight>
                  <a:srgbClr val="FFFFFF"/>
                </a:highlight>
                <a:latin typeface="Meiryo"/>
                <a:ea typeface="Meiryo"/>
                <a:cs typeface="Meiryo"/>
                <a:sym typeface="Meiryo"/>
              </a:rPr>
              <a:t>ステップ１</a:t>
            </a:r>
            <a:r>
              <a:rPr lang="ja-JP" sz="2400">
                <a:solidFill>
                  <a:srgbClr val="333333"/>
                </a:solidFill>
                <a:highlight>
                  <a:srgbClr val="FFFFFF"/>
                </a:highlight>
                <a:latin typeface="Meiryo"/>
                <a:ea typeface="Meiryo"/>
                <a:cs typeface="Meiryo"/>
                <a:sym typeface="Meiryo"/>
              </a:rPr>
              <a:t>：接続確認（</a:t>
            </a:r>
            <a:r>
              <a:rPr lang="ja-JP" sz="2400">
                <a:solidFill>
                  <a:srgbClr val="333333"/>
                </a:solidFill>
                <a:highlight>
                  <a:srgbClr val="FFFFFF"/>
                </a:highlight>
                <a:latin typeface="Meiryo"/>
                <a:ea typeface="Meiryo"/>
                <a:cs typeface="Meiryo"/>
                <a:sym typeface="Meiryo"/>
              </a:rPr>
              <a:t>Hello</a:t>
            </a:r>
            <a:r>
              <a:rPr lang="ja-JP" sz="2400">
                <a:solidFill>
                  <a:srgbClr val="333333"/>
                </a:solidFill>
                <a:highlight>
                  <a:srgbClr val="FFFFFF"/>
                </a:highlight>
                <a:latin typeface="Meiryo"/>
                <a:ea typeface="Meiryo"/>
                <a:cs typeface="Meiryo"/>
                <a:sym typeface="Meiryo"/>
              </a:rPr>
              <a:t>パケット）</a:t>
            </a:r>
            <a:endParaRPr sz="2400">
              <a:solidFill>
                <a:srgbClr val="333333"/>
              </a:solidFill>
              <a:highlight>
                <a:srgbClr val="FFFFFF"/>
              </a:highlight>
              <a:latin typeface="Meiryo"/>
              <a:ea typeface="Meiryo"/>
              <a:cs typeface="Meiryo"/>
              <a:sym typeface="Meiryo"/>
            </a:endParaRPr>
          </a:p>
          <a:p>
            <a:pPr indent="0" lvl="0" marL="457200" marR="25400" rtl="0" algn="l">
              <a:lnSpc>
                <a:spcPct val="115000"/>
              </a:lnSpc>
              <a:spcBef>
                <a:spcPts val="200"/>
              </a:spcBef>
              <a:spcAft>
                <a:spcPts val="0"/>
              </a:spcAft>
              <a:buNone/>
            </a:pPr>
            <a:r>
              <a:t/>
            </a:r>
            <a:endParaRPr sz="2400">
              <a:solidFill>
                <a:srgbClr val="333333"/>
              </a:solidFill>
              <a:highlight>
                <a:srgbClr val="FFFFFF"/>
              </a:highlight>
              <a:latin typeface="Meiryo"/>
              <a:ea typeface="Meiryo"/>
              <a:cs typeface="Meiryo"/>
              <a:sym typeface="Meiryo"/>
            </a:endParaRPr>
          </a:p>
          <a:p>
            <a:pPr indent="-381000" lvl="0" marL="482600" marR="25400" rtl="0" algn="l">
              <a:lnSpc>
                <a:spcPct val="115000"/>
              </a:lnSpc>
              <a:spcBef>
                <a:spcPts val="200"/>
              </a:spcBef>
              <a:spcAft>
                <a:spcPts val="0"/>
              </a:spcAft>
              <a:buClr>
                <a:srgbClr val="333333"/>
              </a:buClr>
              <a:buSzPts val="2400"/>
              <a:buFont typeface="Meiryo"/>
              <a:buChar char="★"/>
            </a:pPr>
            <a:r>
              <a:rPr b="1" lang="ja-JP" sz="2400">
                <a:solidFill>
                  <a:srgbClr val="FF0000"/>
                </a:solidFill>
                <a:highlight>
                  <a:srgbClr val="FFFFFF"/>
                </a:highlight>
                <a:latin typeface="Meiryo"/>
                <a:ea typeface="Meiryo"/>
                <a:cs typeface="Meiryo"/>
                <a:sym typeface="Meiryo"/>
              </a:rPr>
              <a:t>ステップ２</a:t>
            </a:r>
            <a:r>
              <a:rPr lang="ja-JP" sz="2400">
                <a:solidFill>
                  <a:srgbClr val="333333"/>
                </a:solidFill>
                <a:highlight>
                  <a:srgbClr val="FFFFFF"/>
                </a:highlight>
                <a:latin typeface="Meiryo"/>
                <a:ea typeface="Meiryo"/>
                <a:cs typeface="Meiryo"/>
                <a:sym typeface="Meiryo"/>
              </a:rPr>
              <a:t>：経路情報の交換（リンク状態更新パケット）</a:t>
            </a:r>
            <a:endParaRPr sz="2400">
              <a:solidFill>
                <a:srgbClr val="333333"/>
              </a:solidFill>
              <a:highlight>
                <a:srgbClr val="FFFFFF"/>
              </a:highlight>
              <a:latin typeface="Meiryo"/>
              <a:ea typeface="Meiryo"/>
              <a:cs typeface="Meiryo"/>
              <a:sym typeface="Meiryo"/>
            </a:endParaRPr>
          </a:p>
          <a:p>
            <a:pPr indent="0" lvl="0" marL="457200" marR="25400" rtl="0" algn="l">
              <a:lnSpc>
                <a:spcPct val="115000"/>
              </a:lnSpc>
              <a:spcBef>
                <a:spcPts val="200"/>
              </a:spcBef>
              <a:spcAft>
                <a:spcPts val="0"/>
              </a:spcAft>
              <a:buNone/>
            </a:pPr>
            <a:r>
              <a:t/>
            </a:r>
            <a:endParaRPr sz="2400">
              <a:solidFill>
                <a:srgbClr val="333333"/>
              </a:solidFill>
              <a:highlight>
                <a:srgbClr val="FFFFFF"/>
              </a:highlight>
              <a:latin typeface="Meiryo"/>
              <a:ea typeface="Meiryo"/>
              <a:cs typeface="Meiryo"/>
              <a:sym typeface="Meiryo"/>
            </a:endParaRPr>
          </a:p>
          <a:p>
            <a:pPr indent="-381000" lvl="0" marL="482600" marR="25400" rtl="0" algn="l">
              <a:lnSpc>
                <a:spcPct val="115000"/>
              </a:lnSpc>
              <a:spcBef>
                <a:spcPts val="200"/>
              </a:spcBef>
              <a:spcAft>
                <a:spcPts val="0"/>
              </a:spcAft>
              <a:buClr>
                <a:srgbClr val="333333"/>
              </a:buClr>
              <a:buSzPts val="2400"/>
              <a:buFont typeface="Meiryo"/>
              <a:buChar char="★"/>
            </a:pPr>
            <a:r>
              <a:rPr b="1" lang="ja-JP" sz="2400">
                <a:solidFill>
                  <a:srgbClr val="FF0000"/>
                </a:solidFill>
                <a:highlight>
                  <a:srgbClr val="FFFFFF"/>
                </a:highlight>
                <a:latin typeface="Meiryo"/>
                <a:ea typeface="Meiryo"/>
                <a:cs typeface="Meiryo"/>
                <a:sym typeface="Meiryo"/>
              </a:rPr>
              <a:t>ステップ３</a:t>
            </a:r>
            <a:r>
              <a:rPr lang="ja-JP" sz="2400">
                <a:solidFill>
                  <a:srgbClr val="333333"/>
                </a:solidFill>
                <a:highlight>
                  <a:srgbClr val="FFFFFF"/>
                </a:highlight>
                <a:latin typeface="Meiryo"/>
                <a:ea typeface="Meiryo"/>
                <a:cs typeface="Meiryo"/>
                <a:sym typeface="Meiryo"/>
              </a:rPr>
              <a:t>：ルーティングテーブルの作成</a:t>
            </a:r>
            <a:endParaRPr sz="2400">
              <a:solidFill>
                <a:srgbClr val="333333"/>
              </a:solidFill>
              <a:highlight>
                <a:srgbClr val="FFFFFF"/>
              </a:highlight>
              <a:latin typeface="Meiryo"/>
              <a:ea typeface="Meiryo"/>
              <a:cs typeface="Meiryo"/>
              <a:sym typeface="Meiry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90500" rtl="0" algn="l">
              <a:lnSpc>
                <a:spcPct val="125000"/>
              </a:lnSpc>
              <a:spcBef>
                <a:spcPts val="0"/>
              </a:spcBef>
              <a:spcAft>
                <a:spcPts val="3500"/>
              </a:spcAft>
              <a:buNone/>
            </a:pPr>
            <a:r>
              <a:rPr lang="ja-JP">
                <a:solidFill>
                  <a:srgbClr val="333333"/>
                </a:solidFill>
                <a:highlight>
                  <a:srgbClr val="FFFFFF"/>
                </a:highlight>
                <a:latin typeface="Meiryo"/>
                <a:ea typeface="Meiryo"/>
                <a:cs typeface="Meiryo"/>
                <a:sym typeface="Meiryo"/>
              </a:rPr>
              <a:t>OSPFステップ①：接続確認（Helloパケット）</a:t>
            </a:r>
            <a:endParaRPr/>
          </a:p>
        </p:txBody>
      </p:sp>
      <p:sp>
        <p:nvSpPr>
          <p:cNvPr id="242" name="Google Shape;242;p28"/>
          <p:cNvSpPr txBox="1"/>
          <p:nvPr/>
        </p:nvSpPr>
        <p:spPr>
          <a:xfrm>
            <a:off x="609600" y="1127525"/>
            <a:ext cx="1097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rgbClr val="333333"/>
                </a:solidFill>
                <a:highlight>
                  <a:srgbClr val="FFFFFF"/>
                </a:highlight>
                <a:latin typeface="Meiryo"/>
                <a:ea typeface="Meiryo"/>
                <a:cs typeface="Meiryo"/>
                <a:sym typeface="Meiryo"/>
              </a:rPr>
              <a:t>・</a:t>
            </a:r>
            <a:r>
              <a:rPr lang="ja-JP" sz="1800">
                <a:solidFill>
                  <a:srgbClr val="333333"/>
                </a:solidFill>
                <a:highlight>
                  <a:srgbClr val="FFFFFF"/>
                </a:highlight>
                <a:latin typeface="Meiryo"/>
                <a:ea typeface="Meiryo"/>
                <a:cs typeface="Meiryo"/>
                <a:sym typeface="Meiryo"/>
              </a:rPr>
              <a:t>OSPFではまずは自分の存在を知らせるために、隣接するルーターに</a:t>
            </a:r>
            <a:r>
              <a:rPr b="1" lang="ja-JP" sz="1800">
                <a:solidFill>
                  <a:srgbClr val="FF0000"/>
                </a:solidFill>
                <a:highlight>
                  <a:srgbClr val="FFFFFF"/>
                </a:highlight>
                <a:latin typeface="Meiryo"/>
                <a:ea typeface="Meiryo"/>
                <a:cs typeface="Meiryo"/>
                <a:sym typeface="Meiryo"/>
              </a:rPr>
              <a:t>Helloパケット</a:t>
            </a:r>
            <a:r>
              <a:rPr lang="ja-JP" sz="1800">
                <a:solidFill>
                  <a:srgbClr val="333333"/>
                </a:solidFill>
                <a:highlight>
                  <a:srgbClr val="FFFFFF"/>
                </a:highlight>
                <a:latin typeface="Meiryo"/>
                <a:ea typeface="Meiryo"/>
                <a:cs typeface="Meiryo"/>
                <a:sym typeface="Meiryo"/>
              </a:rPr>
              <a:t>と呼ばれるパケットを送付するところから始まります。</a:t>
            </a:r>
            <a:endParaRPr sz="1800"/>
          </a:p>
        </p:txBody>
      </p:sp>
      <p:pic>
        <p:nvPicPr>
          <p:cNvPr id="243" name="Google Shape;243;p28"/>
          <p:cNvPicPr preferRelativeResize="0"/>
          <p:nvPr/>
        </p:nvPicPr>
        <p:blipFill>
          <a:blip r:embed="rId3">
            <a:alphaModFix/>
          </a:blip>
          <a:stretch>
            <a:fillRect/>
          </a:stretch>
        </p:blipFill>
        <p:spPr>
          <a:xfrm>
            <a:off x="1200150" y="1780050"/>
            <a:ext cx="9791700" cy="2590800"/>
          </a:xfrm>
          <a:prstGeom prst="rect">
            <a:avLst/>
          </a:prstGeom>
          <a:noFill/>
          <a:ln>
            <a:noFill/>
          </a:ln>
        </p:spPr>
      </p:pic>
      <p:sp>
        <p:nvSpPr>
          <p:cNvPr id="244" name="Google Shape;244;p28"/>
          <p:cNvSpPr txBox="1"/>
          <p:nvPr/>
        </p:nvSpPr>
        <p:spPr>
          <a:xfrm>
            <a:off x="609600" y="4297825"/>
            <a:ext cx="10972800" cy="22350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3600"/>
              </a:spcAft>
              <a:buNone/>
            </a:pPr>
            <a:r>
              <a:rPr lang="ja-JP" sz="1800">
                <a:solidFill>
                  <a:srgbClr val="333333"/>
                </a:solidFill>
                <a:highlight>
                  <a:srgbClr val="FFFFFF"/>
                </a:highlight>
                <a:latin typeface="Meiryo"/>
                <a:ea typeface="Meiryo"/>
                <a:cs typeface="Meiryo"/>
                <a:sym typeface="Meiryo"/>
              </a:rPr>
              <a:t>・</a:t>
            </a:r>
            <a:r>
              <a:rPr lang="ja-JP" sz="1800">
                <a:solidFill>
                  <a:srgbClr val="333333"/>
                </a:solidFill>
                <a:highlight>
                  <a:srgbClr val="FFFFFF"/>
                </a:highlight>
                <a:latin typeface="Meiryo"/>
                <a:ea typeface="Meiryo"/>
                <a:cs typeface="Meiryo"/>
                <a:sym typeface="Meiryo"/>
              </a:rPr>
              <a:t>Helloパケットは</a:t>
            </a:r>
            <a:r>
              <a:rPr lang="ja-JP" sz="1800">
                <a:solidFill>
                  <a:srgbClr val="FF0000"/>
                </a:solidFill>
                <a:highlight>
                  <a:srgbClr val="FFFFFF"/>
                </a:highlight>
                <a:latin typeface="Meiryo"/>
                <a:ea typeface="Meiryo"/>
                <a:cs typeface="Meiryo"/>
                <a:sym typeface="Meiryo"/>
              </a:rPr>
              <a:t>1</a:t>
            </a:r>
            <a:r>
              <a:rPr b="1" lang="ja-JP" sz="1800">
                <a:solidFill>
                  <a:srgbClr val="FF0000"/>
                </a:solidFill>
                <a:highlight>
                  <a:srgbClr val="FFFFFF"/>
                </a:highlight>
                <a:latin typeface="Meiryo"/>
                <a:ea typeface="Meiryo"/>
                <a:cs typeface="Meiryo"/>
                <a:sym typeface="Meiryo"/>
              </a:rPr>
              <a:t>0秒間隔</a:t>
            </a:r>
            <a:r>
              <a:rPr lang="ja-JP" sz="1800">
                <a:solidFill>
                  <a:srgbClr val="333333"/>
                </a:solidFill>
                <a:highlight>
                  <a:srgbClr val="FFFFFF"/>
                </a:highlight>
                <a:latin typeface="Meiryo"/>
                <a:ea typeface="Meiryo"/>
                <a:cs typeface="Meiryo"/>
                <a:sym typeface="Meiryo"/>
              </a:rPr>
              <a:t>でブロードキャストされ続けます。もしHelloパケットが届かなくなったら（</a:t>
            </a:r>
            <a:r>
              <a:rPr b="1" lang="ja-JP" sz="1800">
                <a:solidFill>
                  <a:srgbClr val="FF0000"/>
                </a:solidFill>
                <a:highlight>
                  <a:srgbClr val="FFFFFF"/>
                </a:highlight>
                <a:latin typeface="Meiryo"/>
                <a:ea typeface="Meiryo"/>
                <a:cs typeface="Meiryo"/>
                <a:sym typeface="Meiryo"/>
              </a:rPr>
              <a:t>＝40秒間Helloパケットが届けられなかったら</a:t>
            </a:r>
            <a:r>
              <a:rPr lang="ja-JP" sz="1800">
                <a:solidFill>
                  <a:srgbClr val="333333"/>
                </a:solidFill>
                <a:highlight>
                  <a:srgbClr val="FFFFFF"/>
                </a:highlight>
                <a:latin typeface="Meiryo"/>
                <a:ea typeface="Meiryo"/>
                <a:cs typeface="Meiryo"/>
                <a:sym typeface="Meiryo"/>
              </a:rPr>
              <a:t>）隣接するルーターがネットワークから外れたと判断します。</a:t>
            </a:r>
            <a:br>
              <a:rPr lang="ja-JP" sz="1800">
                <a:solidFill>
                  <a:srgbClr val="333333"/>
                </a:solidFill>
                <a:highlight>
                  <a:srgbClr val="FFFFFF"/>
                </a:highlight>
                <a:latin typeface="Meiryo"/>
                <a:ea typeface="Meiryo"/>
                <a:cs typeface="Meiryo"/>
                <a:sym typeface="Meiryo"/>
              </a:rPr>
            </a:br>
            <a:r>
              <a:rPr lang="ja-JP" sz="1800">
                <a:solidFill>
                  <a:srgbClr val="333333"/>
                </a:solidFill>
                <a:highlight>
                  <a:srgbClr val="FFFFFF"/>
                </a:highlight>
                <a:latin typeface="Meiryo"/>
                <a:ea typeface="Meiryo"/>
                <a:cs typeface="Meiryo"/>
                <a:sym typeface="Meiryo"/>
              </a:rPr>
              <a:t>・上記のようにネットワークの構成が変わったことを検知した場合、次に</a:t>
            </a:r>
            <a:r>
              <a:rPr b="1" lang="ja-JP" sz="1800">
                <a:solidFill>
                  <a:srgbClr val="FF0000"/>
                </a:solidFill>
                <a:highlight>
                  <a:srgbClr val="FFFFFF"/>
                </a:highlight>
                <a:latin typeface="Meiryo"/>
                <a:ea typeface="Meiryo"/>
                <a:cs typeface="Meiryo"/>
                <a:sym typeface="Meiryo"/>
              </a:rPr>
              <a:t>リンク状態更新パケットを送付し隣接するルーターに対して経路情報を送付</a:t>
            </a:r>
            <a:r>
              <a:rPr lang="ja-JP" sz="1800">
                <a:solidFill>
                  <a:srgbClr val="333333"/>
                </a:solidFill>
                <a:highlight>
                  <a:srgbClr val="FFFFFF"/>
                </a:highlight>
                <a:latin typeface="Meiryo"/>
                <a:ea typeface="Meiryo"/>
                <a:cs typeface="Meiryo"/>
                <a:sym typeface="Meiryo"/>
              </a:rPr>
              <a:t>します。</a:t>
            </a:r>
            <a:endParaRPr sz="1800">
              <a:solidFill>
                <a:srgbClr val="333333"/>
              </a:solidFill>
              <a:highlight>
                <a:srgbClr val="FFFFFF"/>
              </a:highlight>
              <a:latin typeface="Meiryo"/>
              <a:ea typeface="Meiryo"/>
              <a:cs typeface="Meiryo"/>
              <a:sym typeface="Meiry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idx="1" type="body"/>
          </p:nvPr>
        </p:nvSpPr>
        <p:spPr>
          <a:xfrm>
            <a:off x="623392" y="1340770"/>
            <a:ext cx="109728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Font typeface="Meiryo"/>
              <a:buChar char="●"/>
            </a:pPr>
            <a:r>
              <a:rPr lang="ja-JP" sz="2400">
                <a:highlight>
                  <a:srgbClr val="FFFFFF"/>
                </a:highlight>
                <a:latin typeface="Meiryo"/>
                <a:ea typeface="Meiryo"/>
                <a:cs typeface="Meiryo"/>
                <a:sym typeface="Meiryo"/>
              </a:rPr>
              <a:t>他のルーターとの接続確認をした後に送るのが</a:t>
            </a:r>
            <a:r>
              <a:rPr b="1" lang="ja-JP" sz="2400">
                <a:solidFill>
                  <a:srgbClr val="FF0000"/>
                </a:solidFill>
                <a:highlight>
                  <a:srgbClr val="FFFFFF"/>
                </a:highlight>
                <a:latin typeface="Meiryo"/>
                <a:ea typeface="Meiryo"/>
                <a:cs typeface="Meiryo"/>
                <a:sym typeface="Meiryo"/>
              </a:rPr>
              <a:t>リンク状態更新パケット</a:t>
            </a:r>
            <a:r>
              <a:rPr lang="ja-JP" sz="2400">
                <a:highlight>
                  <a:srgbClr val="FFFFFF"/>
                </a:highlight>
                <a:latin typeface="Meiryo"/>
                <a:ea typeface="Meiryo"/>
                <a:cs typeface="Meiryo"/>
                <a:sym typeface="Meiryo"/>
              </a:rPr>
              <a:t>。リンク状態更新パケットでは以下の２つのデータ・情報を送付します。</a:t>
            </a:r>
            <a:br>
              <a:rPr lang="ja-JP" sz="2400">
                <a:highlight>
                  <a:srgbClr val="FFFFFF"/>
                </a:highlight>
                <a:latin typeface="Meiryo"/>
                <a:ea typeface="Meiryo"/>
                <a:cs typeface="Meiryo"/>
                <a:sym typeface="Meiryo"/>
              </a:rPr>
            </a:br>
            <a:br>
              <a:rPr lang="ja-JP" sz="2400">
                <a:highlight>
                  <a:srgbClr val="FFFFFF"/>
                </a:highlight>
                <a:latin typeface="Meiryo"/>
                <a:ea typeface="Meiryo"/>
                <a:cs typeface="Meiryo"/>
                <a:sym typeface="Meiryo"/>
              </a:rPr>
            </a:br>
            <a:r>
              <a:rPr lang="ja-JP" sz="1800">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ネットワークLSA</a:t>
            </a:r>
            <a:br>
              <a:rPr b="1" lang="ja-JP" sz="1800">
                <a:solidFill>
                  <a:srgbClr val="333333"/>
                </a:solidFill>
                <a:highlight>
                  <a:srgbClr val="FFFFFF"/>
                </a:highlight>
                <a:latin typeface="Meiryo"/>
                <a:ea typeface="Meiryo"/>
                <a:cs typeface="Meiryo"/>
                <a:sym typeface="Meiryo"/>
              </a:rPr>
            </a:br>
            <a:r>
              <a:rPr lang="ja-JP" sz="1800">
                <a:solidFill>
                  <a:srgbClr val="333333"/>
                </a:solidFill>
                <a:highlight>
                  <a:srgbClr val="FFFFFF"/>
                </a:highlight>
                <a:latin typeface="Meiryo"/>
                <a:ea typeface="Meiryo"/>
                <a:cs typeface="Meiryo"/>
                <a:sym typeface="Meiryo"/>
              </a:rPr>
              <a:t>ネットワークを中心にした情報・ネットワークの地図</a:t>
            </a:r>
            <a:br>
              <a:rPr lang="ja-JP" sz="1800">
                <a:solidFill>
                  <a:srgbClr val="333333"/>
                </a:solidFill>
                <a:highlight>
                  <a:srgbClr val="FFFFFF"/>
                </a:highlight>
                <a:latin typeface="Meiryo"/>
                <a:ea typeface="Meiryo"/>
                <a:cs typeface="Meiryo"/>
                <a:sym typeface="Meiryo"/>
              </a:rPr>
            </a:br>
            <a:r>
              <a:rPr lang="ja-JP" sz="1800">
                <a:solidFill>
                  <a:srgbClr val="333333"/>
                </a:solidFill>
                <a:highlight>
                  <a:srgbClr val="FFFFFF"/>
                </a:highlight>
                <a:latin typeface="Meiryo"/>
                <a:ea typeface="Meiryo"/>
                <a:cs typeface="Meiryo"/>
                <a:sym typeface="Meiryo"/>
              </a:rPr>
              <a:t>（どのルーターがネットワークに存在するか？）</a:t>
            </a:r>
            <a:br>
              <a:rPr lang="ja-JP" sz="1800">
                <a:solidFill>
                  <a:srgbClr val="333333"/>
                </a:solidFill>
                <a:highlight>
                  <a:srgbClr val="FFFFFF"/>
                </a:highlight>
                <a:latin typeface="Meiryo"/>
                <a:ea typeface="Meiryo"/>
                <a:cs typeface="Meiryo"/>
                <a:sym typeface="Meiryo"/>
              </a:rPr>
            </a:br>
            <a:endParaRPr sz="1800">
              <a:solidFill>
                <a:srgbClr val="333333"/>
              </a:solidFill>
              <a:highlight>
                <a:srgbClr val="FFFFFF"/>
              </a:highlight>
              <a:latin typeface="Meiryo"/>
              <a:ea typeface="Meiryo"/>
              <a:cs typeface="Meiryo"/>
              <a:sym typeface="Meiryo"/>
            </a:endParaRPr>
          </a:p>
          <a:p>
            <a:pPr indent="0" lvl="0" marL="457200" marR="25400" rtl="0" algn="l">
              <a:lnSpc>
                <a:spcPct val="115000"/>
              </a:lnSpc>
              <a:spcBef>
                <a:spcPts val="200"/>
              </a:spcBef>
              <a:spcAft>
                <a:spcPts val="0"/>
              </a:spcAft>
              <a:buNone/>
            </a:pPr>
            <a:r>
              <a:rPr b="1" lang="ja-JP" sz="1800">
                <a:solidFill>
                  <a:srgbClr val="333333"/>
                </a:solidFill>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ルーターLSA</a:t>
            </a:r>
            <a:br>
              <a:rPr b="1" lang="ja-JP" sz="1800">
                <a:solidFill>
                  <a:srgbClr val="333333"/>
                </a:solidFill>
                <a:highlight>
                  <a:srgbClr val="FFFFFF"/>
                </a:highlight>
                <a:latin typeface="Meiryo"/>
                <a:ea typeface="Meiryo"/>
                <a:cs typeface="Meiryo"/>
                <a:sym typeface="Meiryo"/>
              </a:rPr>
            </a:br>
            <a:r>
              <a:rPr lang="ja-JP" sz="1800">
                <a:solidFill>
                  <a:srgbClr val="333333"/>
                </a:solidFill>
                <a:highlight>
                  <a:srgbClr val="FFFFFF"/>
                </a:highlight>
                <a:latin typeface="Meiryo"/>
                <a:ea typeface="Meiryo"/>
                <a:cs typeface="Meiryo"/>
                <a:sym typeface="Meiryo"/>
              </a:rPr>
              <a:t>ルーターを中心にした情報・ルーターが接続されているネットワークの情報</a:t>
            </a:r>
            <a:endParaRPr sz="1800">
              <a:solidFill>
                <a:srgbClr val="333333"/>
              </a:solidFill>
              <a:highlight>
                <a:srgbClr val="FFFFFF"/>
              </a:highlight>
              <a:latin typeface="Meiryo"/>
              <a:ea typeface="Meiryo"/>
              <a:cs typeface="Meiryo"/>
              <a:sym typeface="Meiryo"/>
            </a:endParaRPr>
          </a:p>
          <a:p>
            <a:pPr indent="0" lvl="0" marL="457200" rtl="0" algn="l">
              <a:spcBef>
                <a:spcPts val="360"/>
              </a:spcBef>
              <a:spcAft>
                <a:spcPts val="0"/>
              </a:spcAft>
              <a:buNone/>
            </a:pPr>
            <a:br>
              <a:rPr lang="ja-JP" sz="1800">
                <a:highlight>
                  <a:srgbClr val="FFFFFF"/>
                </a:highlight>
                <a:latin typeface="Meiryo"/>
                <a:ea typeface="Meiryo"/>
                <a:cs typeface="Meiryo"/>
                <a:sym typeface="Meiryo"/>
              </a:rPr>
            </a:br>
            <a:endParaRPr sz="1800"/>
          </a:p>
        </p:txBody>
      </p:sp>
      <p:sp>
        <p:nvSpPr>
          <p:cNvPr id="251" name="Google Shape;251;p29"/>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90500" rtl="0" algn="l">
              <a:lnSpc>
                <a:spcPct val="125000"/>
              </a:lnSpc>
              <a:spcBef>
                <a:spcPts val="0"/>
              </a:spcBef>
              <a:spcAft>
                <a:spcPts val="3500"/>
              </a:spcAft>
              <a:buNone/>
            </a:pPr>
            <a:r>
              <a:rPr lang="ja-JP">
                <a:solidFill>
                  <a:srgbClr val="333333"/>
                </a:solidFill>
                <a:highlight>
                  <a:srgbClr val="FFFFFF"/>
                </a:highlight>
                <a:latin typeface="Meiryo"/>
                <a:ea typeface="Meiryo"/>
                <a:cs typeface="Meiryo"/>
                <a:sym typeface="Meiryo"/>
              </a:rPr>
              <a:t>OSPF</a:t>
            </a:r>
            <a:r>
              <a:rPr lang="ja-JP">
                <a:highlight>
                  <a:srgbClr val="FFFFFF"/>
                </a:highlight>
                <a:latin typeface="Meiryo"/>
                <a:ea typeface="Meiryo"/>
                <a:cs typeface="Meiryo"/>
                <a:sym typeface="Meiryo"/>
              </a:rPr>
              <a:t>ステップ②：経路情報の交換（リンク状態更新パケット</a:t>
            </a:r>
            <a:r>
              <a:rPr lang="ja-JP">
                <a:highlight>
                  <a:srgbClr val="FFFFFF"/>
                </a:highlight>
                <a:latin typeface="Meiryo"/>
                <a:ea typeface="Meiryo"/>
                <a:cs typeface="Meiryo"/>
                <a:sym typeface="Meiryo"/>
              </a:rPr>
              <a:t>）</a:t>
            </a:r>
            <a:endParaRPr/>
          </a:p>
        </p:txBody>
      </p:sp>
      <p:sp>
        <p:nvSpPr>
          <p:cNvPr id="252" name="Google Shape;252;p29"/>
          <p:cNvSpPr/>
          <p:nvPr/>
        </p:nvSpPr>
        <p:spPr>
          <a:xfrm>
            <a:off x="413250" y="4935775"/>
            <a:ext cx="11365500" cy="1168800"/>
          </a:xfrm>
          <a:prstGeom prst="roundRect">
            <a:avLst>
              <a:gd fmla="val 16667" name="adj"/>
            </a:avLst>
          </a:prstGeom>
          <a:solidFill>
            <a:srgbClr val="DFE9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JP" sz="1800">
                <a:solidFill>
                  <a:srgbClr val="222222"/>
                </a:solidFill>
                <a:highlight>
                  <a:srgbClr val="DFE9FB"/>
                </a:highlight>
              </a:rPr>
              <a:t>・ルータはLSAを受け取ると、</a:t>
            </a:r>
            <a:r>
              <a:rPr b="1" lang="ja-JP" sz="1800">
                <a:solidFill>
                  <a:srgbClr val="FF0000"/>
                </a:solidFill>
                <a:highlight>
                  <a:srgbClr val="DFE9FB"/>
                </a:highlight>
              </a:rPr>
              <a:t>LSDB（Link State Database）</a:t>
            </a:r>
            <a:r>
              <a:rPr lang="ja-JP" sz="1800">
                <a:solidFill>
                  <a:srgbClr val="222222"/>
                </a:solidFill>
                <a:highlight>
                  <a:srgbClr val="DFE9FB"/>
                </a:highlight>
              </a:rPr>
              <a:t>と呼ばれるデータベースを更新し、隣接するルータと同期させます。</a:t>
            </a:r>
            <a:br>
              <a:rPr lang="ja-JP" sz="1800">
                <a:solidFill>
                  <a:srgbClr val="222222"/>
                </a:solidFill>
                <a:highlight>
                  <a:srgbClr val="DFE9FB"/>
                </a:highlight>
              </a:rPr>
            </a:br>
            <a:r>
              <a:rPr lang="ja-JP" sz="1800">
                <a:solidFill>
                  <a:srgbClr val="222222"/>
                </a:solidFill>
                <a:highlight>
                  <a:srgbClr val="DFE9FB"/>
                </a:highlight>
              </a:rPr>
              <a:t>・この作業を繰り返すことで、</a:t>
            </a:r>
            <a:r>
              <a:rPr b="1" lang="ja-JP" sz="1800">
                <a:solidFill>
                  <a:srgbClr val="FF0000"/>
                </a:solidFill>
                <a:highlight>
                  <a:srgbClr val="DFE9FB"/>
                </a:highlight>
              </a:rPr>
              <a:t>AS（自律システム）内</a:t>
            </a:r>
            <a:r>
              <a:rPr lang="ja-JP" sz="1800">
                <a:solidFill>
                  <a:srgbClr val="222222"/>
                </a:solidFill>
                <a:highlight>
                  <a:srgbClr val="DFE9FB"/>
                </a:highlight>
              </a:rPr>
              <a:t>、あるいは</a:t>
            </a:r>
            <a:r>
              <a:rPr b="1" lang="ja-JP" sz="1800">
                <a:solidFill>
                  <a:srgbClr val="FF0000"/>
                </a:solidFill>
                <a:highlight>
                  <a:srgbClr val="DFE9FB"/>
                </a:highlight>
              </a:rPr>
              <a:t>エリア内</a:t>
            </a:r>
            <a:r>
              <a:rPr lang="ja-JP" sz="1800">
                <a:solidFill>
                  <a:srgbClr val="222222"/>
                </a:solidFill>
                <a:highlight>
                  <a:srgbClr val="DFE9FB"/>
                </a:highlight>
              </a:rPr>
              <a:t>のルータがすべて同じLSDBを保持することになります。</a:t>
            </a:r>
            <a:endParaRPr b="1" sz="1800">
              <a:highlight>
                <a:srgbClr val="DFE9FB"/>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idx="1" type="body"/>
          </p:nvPr>
        </p:nvSpPr>
        <p:spPr>
          <a:xfrm>
            <a:off x="623400" y="1340775"/>
            <a:ext cx="10972800" cy="2143800"/>
          </a:xfrm>
          <a:prstGeom prst="rect">
            <a:avLst/>
          </a:prstGeom>
        </p:spPr>
        <p:txBody>
          <a:bodyPr anchorCtr="0" anchor="t" bIns="45700" lIns="91425" spcFirstLastPara="1" rIns="91425" wrap="square" tIns="45700">
            <a:normAutofit/>
          </a:bodyPr>
          <a:lstStyle/>
          <a:p>
            <a:pPr indent="0" lvl="0" marL="0" rtl="0" algn="l">
              <a:lnSpc>
                <a:spcPct val="160000"/>
              </a:lnSpc>
              <a:spcBef>
                <a:spcPts val="0"/>
              </a:spcBef>
              <a:spcAft>
                <a:spcPts val="0"/>
              </a:spcAft>
              <a:buClr>
                <a:schemeClr val="dk1"/>
              </a:buClr>
              <a:buSzPts val="1100"/>
              <a:buFont typeface="Arial"/>
              <a:buNone/>
            </a:pPr>
            <a:r>
              <a:rPr b="1" lang="ja-JP" sz="1800">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ネットワークLSAとルータLSA</a:t>
            </a:r>
            <a:r>
              <a:rPr lang="ja-JP" sz="1800">
                <a:highlight>
                  <a:srgbClr val="FFFFFF"/>
                </a:highlight>
                <a:latin typeface="Meiryo"/>
                <a:ea typeface="Meiryo"/>
                <a:cs typeface="Meiryo"/>
                <a:sym typeface="Meiryo"/>
              </a:rPr>
              <a:t>をもとに、ルーティングテーブルを作成します。ルーティングテーブルを作成する際には</a:t>
            </a:r>
            <a:r>
              <a:rPr b="1" lang="ja-JP" sz="1800">
                <a:solidFill>
                  <a:srgbClr val="FF0000"/>
                </a:solidFill>
                <a:highlight>
                  <a:srgbClr val="FFFFFF"/>
                </a:highlight>
                <a:latin typeface="Meiryo"/>
                <a:ea typeface="Meiryo"/>
                <a:cs typeface="Meiryo"/>
                <a:sym typeface="Meiryo"/>
              </a:rPr>
              <a:t>SPFアルゴリズム（ダイクストラ法）</a:t>
            </a:r>
            <a:r>
              <a:rPr lang="ja-JP" sz="1800">
                <a:highlight>
                  <a:srgbClr val="FFFFFF"/>
                </a:highlight>
                <a:latin typeface="Meiryo"/>
                <a:ea typeface="Meiryo"/>
                <a:cs typeface="Meiryo"/>
                <a:sym typeface="Meiryo"/>
              </a:rPr>
              <a:t>と呼ばれるアルゴリズムが用いられます。</a:t>
            </a:r>
            <a:endParaRPr sz="1800">
              <a:highlight>
                <a:srgbClr val="FFFFFF"/>
              </a:highlight>
              <a:latin typeface="Meiryo"/>
              <a:ea typeface="Meiryo"/>
              <a:cs typeface="Meiryo"/>
              <a:sym typeface="Meiryo"/>
            </a:endParaRPr>
          </a:p>
          <a:p>
            <a:pPr indent="0" lvl="0" marL="0" rtl="0" algn="l">
              <a:lnSpc>
                <a:spcPct val="160000"/>
              </a:lnSpc>
              <a:spcBef>
                <a:spcPts val="3600"/>
              </a:spcBef>
              <a:spcAft>
                <a:spcPts val="3600"/>
              </a:spcAft>
              <a:buNone/>
            </a:pPr>
            <a:r>
              <a:rPr lang="ja-JP" sz="1800">
                <a:highlight>
                  <a:srgbClr val="FFFFFF"/>
                </a:highlight>
                <a:latin typeface="Meiryo"/>
                <a:ea typeface="Meiryo"/>
                <a:cs typeface="Meiryo"/>
                <a:sym typeface="Meiryo"/>
              </a:rPr>
              <a:t>・SPFとは、</a:t>
            </a:r>
            <a:r>
              <a:rPr b="1" lang="ja-JP" sz="1800">
                <a:solidFill>
                  <a:srgbClr val="FF0000"/>
                </a:solidFill>
                <a:highlight>
                  <a:srgbClr val="FFFFFF"/>
                </a:highlight>
                <a:latin typeface="Meiryo"/>
                <a:ea typeface="Meiryo"/>
                <a:cs typeface="Meiryo"/>
                <a:sym typeface="Meiryo"/>
              </a:rPr>
              <a:t>S</a:t>
            </a:r>
            <a:r>
              <a:rPr lang="ja-JP" sz="1800">
                <a:highlight>
                  <a:srgbClr val="FFFFFF"/>
                </a:highlight>
                <a:latin typeface="Meiryo"/>
                <a:ea typeface="Meiryo"/>
                <a:cs typeface="Meiryo"/>
                <a:sym typeface="Meiryo"/>
              </a:rPr>
              <a:t>hortest </a:t>
            </a:r>
            <a:r>
              <a:rPr b="1" lang="ja-JP" sz="1800">
                <a:solidFill>
                  <a:srgbClr val="FF0000"/>
                </a:solidFill>
                <a:highlight>
                  <a:srgbClr val="FFFFFF"/>
                </a:highlight>
                <a:latin typeface="Meiryo"/>
                <a:ea typeface="Meiryo"/>
                <a:cs typeface="Meiryo"/>
                <a:sym typeface="Meiryo"/>
              </a:rPr>
              <a:t>P</a:t>
            </a:r>
            <a:r>
              <a:rPr lang="ja-JP" sz="1800">
                <a:highlight>
                  <a:srgbClr val="FFFFFF"/>
                </a:highlight>
                <a:latin typeface="Meiryo"/>
                <a:ea typeface="Meiryo"/>
                <a:cs typeface="Meiryo"/>
                <a:sym typeface="Meiryo"/>
              </a:rPr>
              <a:t>ath </a:t>
            </a:r>
            <a:r>
              <a:rPr b="1" lang="ja-JP" sz="1800">
                <a:solidFill>
                  <a:srgbClr val="FF0000"/>
                </a:solidFill>
                <a:highlight>
                  <a:srgbClr val="FFFFFF"/>
                </a:highlight>
                <a:latin typeface="Meiryo"/>
                <a:ea typeface="Meiryo"/>
                <a:cs typeface="Meiryo"/>
                <a:sym typeface="Meiryo"/>
              </a:rPr>
              <a:t>F</a:t>
            </a:r>
            <a:r>
              <a:rPr lang="ja-JP" sz="1800">
                <a:highlight>
                  <a:srgbClr val="FFFFFF"/>
                </a:highlight>
                <a:latin typeface="Meiryo"/>
                <a:ea typeface="Meiryo"/>
                <a:cs typeface="Meiryo"/>
                <a:sym typeface="Meiryo"/>
              </a:rPr>
              <a:t>irst の略で始点（スタートノード）から終点（ゴールノード）を結ぶ経路のうち、最も</a:t>
            </a:r>
            <a:r>
              <a:rPr b="1" lang="ja-JP" sz="1800">
                <a:solidFill>
                  <a:srgbClr val="FF0000"/>
                </a:solidFill>
                <a:highlight>
                  <a:srgbClr val="FFFFFF"/>
                </a:highlight>
                <a:latin typeface="Meiryo"/>
                <a:ea typeface="Meiryo"/>
                <a:cs typeface="Meiryo"/>
                <a:sym typeface="Meiryo"/>
              </a:rPr>
              <a:t>コストが低い</a:t>
            </a:r>
            <a:r>
              <a:rPr lang="ja-JP" sz="1800">
                <a:highlight>
                  <a:srgbClr val="FFFFFF"/>
                </a:highlight>
                <a:latin typeface="Meiryo"/>
                <a:ea typeface="Meiryo"/>
                <a:cs typeface="Meiryo"/>
                <a:sym typeface="Meiryo"/>
              </a:rPr>
              <a:t>経路を最短経路として決定するアルゴリズムです。</a:t>
            </a:r>
            <a:endParaRPr/>
          </a:p>
        </p:txBody>
      </p:sp>
      <p:sp>
        <p:nvSpPr>
          <p:cNvPr id="259" name="Google Shape;259;p30"/>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90500" rtl="0" algn="l">
              <a:lnSpc>
                <a:spcPct val="125000"/>
              </a:lnSpc>
              <a:spcBef>
                <a:spcPts val="0"/>
              </a:spcBef>
              <a:spcAft>
                <a:spcPts val="3500"/>
              </a:spcAft>
              <a:buNone/>
            </a:pPr>
            <a:r>
              <a:rPr lang="ja-JP">
                <a:solidFill>
                  <a:srgbClr val="333333"/>
                </a:solidFill>
                <a:highlight>
                  <a:srgbClr val="FFFFFF"/>
                </a:highlight>
                <a:latin typeface="Meiryo"/>
                <a:ea typeface="Meiryo"/>
                <a:cs typeface="Meiryo"/>
                <a:sym typeface="Meiryo"/>
              </a:rPr>
              <a:t>OSPF</a:t>
            </a:r>
            <a:r>
              <a:rPr lang="ja-JP">
                <a:solidFill>
                  <a:srgbClr val="333333"/>
                </a:solidFill>
                <a:highlight>
                  <a:srgbClr val="FFFFFF"/>
                </a:highlight>
                <a:latin typeface="Meiryo"/>
                <a:ea typeface="Meiryo"/>
                <a:cs typeface="Meiryo"/>
                <a:sym typeface="Meiryo"/>
              </a:rPr>
              <a:t>ステップ③：ルーティングテーブルの作成</a:t>
            </a:r>
            <a:endParaRPr/>
          </a:p>
        </p:txBody>
      </p:sp>
      <p:pic>
        <p:nvPicPr>
          <p:cNvPr id="260" name="Google Shape;260;p30"/>
          <p:cNvPicPr preferRelativeResize="0"/>
          <p:nvPr/>
        </p:nvPicPr>
        <p:blipFill>
          <a:blip r:embed="rId3">
            <a:alphaModFix/>
          </a:blip>
          <a:stretch>
            <a:fillRect/>
          </a:stretch>
        </p:blipFill>
        <p:spPr>
          <a:xfrm>
            <a:off x="2643663" y="3484547"/>
            <a:ext cx="6932270" cy="29690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idx="1" type="body"/>
          </p:nvPr>
        </p:nvSpPr>
        <p:spPr>
          <a:xfrm>
            <a:off x="609600" y="2058597"/>
            <a:ext cx="10972800" cy="1513800"/>
          </a:xfrm>
          <a:prstGeom prst="rect">
            <a:avLst/>
          </a:prstGeom>
        </p:spPr>
        <p:txBody>
          <a:bodyPr anchorCtr="0" anchor="t" bIns="45700" lIns="91425" spcFirstLastPara="1" rIns="91425" wrap="square" tIns="45700">
            <a:normAutofit lnSpcReduction="10000"/>
          </a:bodyPr>
          <a:lstStyle/>
          <a:p>
            <a:pPr indent="0" lvl="0" marL="0" rtl="0" algn="l">
              <a:lnSpc>
                <a:spcPct val="157142"/>
              </a:lnSpc>
              <a:spcBef>
                <a:spcPts val="900"/>
              </a:spcBef>
              <a:spcAft>
                <a:spcPts val="0"/>
              </a:spcAft>
              <a:buClr>
                <a:schemeClr val="dk1"/>
              </a:buClr>
              <a:buSzPts val="1100"/>
              <a:buFont typeface="Arial"/>
              <a:buNone/>
            </a:pPr>
            <a:r>
              <a:rPr b="1" lang="ja-JP" sz="1800">
                <a:highlight>
                  <a:srgbClr val="FFFFFF"/>
                </a:highlight>
                <a:latin typeface="Arial"/>
                <a:ea typeface="Arial"/>
                <a:cs typeface="Arial"/>
                <a:sym typeface="Arial"/>
              </a:rPr>
              <a:t>・</a:t>
            </a:r>
            <a:r>
              <a:rPr b="1" lang="ja-JP" sz="1800">
                <a:solidFill>
                  <a:srgbClr val="FF0000"/>
                </a:solidFill>
                <a:highlight>
                  <a:srgbClr val="FFFFFF"/>
                </a:highlight>
                <a:latin typeface="Arial"/>
                <a:ea typeface="Arial"/>
                <a:cs typeface="Arial"/>
                <a:sym typeface="Arial"/>
              </a:rPr>
              <a:t>SPFとは</a:t>
            </a:r>
            <a:r>
              <a:rPr lang="ja-JP" sz="1800">
                <a:solidFill>
                  <a:srgbClr val="202020"/>
                </a:solidFill>
                <a:highlight>
                  <a:srgbClr val="FFFFFF"/>
                </a:highlight>
                <a:latin typeface="Arial"/>
                <a:ea typeface="Arial"/>
                <a:cs typeface="Arial"/>
                <a:sym typeface="Arial"/>
              </a:rPr>
              <a:t>、Shortest Path Firstの略で、宛先までのコスト合計値を計算した上で最適ルート（コストの合計値が最も低いルート）を決めるアルゴリズムである。</a:t>
            </a:r>
            <a:endParaRPr sz="1800">
              <a:solidFill>
                <a:srgbClr val="202020"/>
              </a:solidFill>
              <a:highlight>
                <a:srgbClr val="FFFFFF"/>
              </a:highlight>
              <a:latin typeface="Arial"/>
              <a:ea typeface="Arial"/>
              <a:cs typeface="Arial"/>
              <a:sym typeface="Arial"/>
            </a:endParaRPr>
          </a:p>
          <a:p>
            <a:pPr indent="0" lvl="0" marL="0" rtl="0" algn="l">
              <a:spcBef>
                <a:spcPts val="900"/>
              </a:spcBef>
              <a:spcAft>
                <a:spcPts val="0"/>
              </a:spcAft>
              <a:buNone/>
            </a:pPr>
            <a:r>
              <a:t/>
            </a:r>
            <a:endParaRPr/>
          </a:p>
        </p:txBody>
      </p:sp>
      <p:sp>
        <p:nvSpPr>
          <p:cNvPr id="267" name="Google Shape;267;p31"/>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solidFill>
                  <a:srgbClr val="202020"/>
                </a:solidFill>
                <a:latin typeface="Meiryo"/>
                <a:ea typeface="Meiryo"/>
                <a:cs typeface="Meiryo"/>
                <a:sym typeface="Meiryo"/>
              </a:rPr>
              <a:t>OSPFの制御経路（SPF）</a:t>
            </a:r>
            <a:r>
              <a:rPr lang="ja-JP"/>
              <a:t>①</a:t>
            </a:r>
            <a:endParaRPr/>
          </a:p>
        </p:txBody>
      </p:sp>
      <p:sp>
        <p:nvSpPr>
          <p:cNvPr id="268" name="Google Shape;268;p31"/>
          <p:cNvSpPr/>
          <p:nvPr/>
        </p:nvSpPr>
        <p:spPr>
          <a:xfrm>
            <a:off x="2885850" y="1262825"/>
            <a:ext cx="6420300" cy="636600"/>
          </a:xfrm>
          <a:prstGeom prst="roundRect">
            <a:avLst>
              <a:gd fmla="val 16667" name="adj"/>
            </a:avLst>
          </a:prstGeom>
          <a:solidFill>
            <a:srgbClr val="DFE9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7142"/>
              </a:lnSpc>
              <a:spcBef>
                <a:spcPts val="1800"/>
              </a:spcBef>
              <a:spcAft>
                <a:spcPts val="600"/>
              </a:spcAft>
              <a:buClr>
                <a:schemeClr val="dk1"/>
              </a:buClr>
              <a:buSzPts val="1100"/>
              <a:buFont typeface="Arial"/>
              <a:buNone/>
            </a:pPr>
            <a:r>
              <a:rPr lang="ja-JP" sz="1800">
                <a:solidFill>
                  <a:schemeClr val="dk1"/>
                </a:solidFill>
                <a:highlight>
                  <a:srgbClr val="DFE9FB"/>
                </a:highlight>
              </a:rPr>
              <a:t>OSPFは</a:t>
            </a:r>
            <a:r>
              <a:rPr lang="ja-JP" sz="1800">
                <a:solidFill>
                  <a:schemeClr val="dk1"/>
                </a:solidFill>
                <a:highlight>
                  <a:srgbClr val="DFE9FB"/>
                </a:highlight>
              </a:rPr>
              <a:t>SPF（コスト値）アルゴリズムによる経路制御</a:t>
            </a:r>
            <a:endParaRPr>
              <a:highlight>
                <a:srgbClr val="DFE9FB"/>
              </a:highlight>
            </a:endParaRPr>
          </a:p>
        </p:txBody>
      </p:sp>
      <p:pic>
        <p:nvPicPr>
          <p:cNvPr id="269" name="Google Shape;269;p31"/>
          <p:cNvPicPr preferRelativeResize="0"/>
          <p:nvPr/>
        </p:nvPicPr>
        <p:blipFill>
          <a:blip r:embed="rId3">
            <a:alphaModFix/>
          </a:blip>
          <a:stretch>
            <a:fillRect/>
          </a:stretch>
        </p:blipFill>
        <p:spPr>
          <a:xfrm>
            <a:off x="2205038" y="2995222"/>
            <a:ext cx="7781925" cy="1590675"/>
          </a:xfrm>
          <a:prstGeom prst="rect">
            <a:avLst/>
          </a:prstGeom>
          <a:noFill/>
          <a:ln>
            <a:noFill/>
          </a:ln>
        </p:spPr>
      </p:pic>
      <p:sp>
        <p:nvSpPr>
          <p:cNvPr id="270" name="Google Shape;270;p31"/>
          <p:cNvSpPr txBox="1"/>
          <p:nvPr/>
        </p:nvSpPr>
        <p:spPr>
          <a:xfrm>
            <a:off x="609600" y="4812525"/>
            <a:ext cx="1097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rPr>
              <a:t>・</a:t>
            </a:r>
            <a:r>
              <a:rPr lang="ja-JP" sz="1800">
                <a:solidFill>
                  <a:schemeClr val="dk1"/>
                </a:solidFill>
                <a:highlight>
                  <a:srgbClr val="FFFFFF"/>
                </a:highlight>
              </a:rPr>
              <a:t>コスト値の算出は上記の公式に示す通り、10Mbpsのコスト値が10、1Gbps（1000Mbps）のコスト値が１と見な</a:t>
            </a:r>
            <a:r>
              <a:rPr lang="ja-JP" sz="1800">
                <a:solidFill>
                  <a:schemeClr val="dk1"/>
                </a:solidFill>
                <a:highlight>
                  <a:srgbClr val="FFFFFF"/>
                </a:highlight>
              </a:rPr>
              <a:t>して、次の例を見る</a:t>
            </a:r>
            <a:r>
              <a:rPr lang="ja-JP" sz="1800">
                <a:solidFill>
                  <a:schemeClr val="dk1"/>
                </a:solidFill>
                <a:highlight>
                  <a:srgbClr val="FFFFFF"/>
                </a:highlight>
              </a:rPr>
              <a:t>。</a:t>
            </a:r>
            <a:endParaRPr sz="1800">
              <a:solidFill>
                <a:schemeClr val="dk1"/>
              </a:solidFill>
            </a:endParaRPr>
          </a:p>
        </p:txBody>
      </p:sp>
      <p:sp>
        <p:nvSpPr>
          <p:cNvPr id="271" name="Google Shape;271;p31"/>
          <p:cNvSpPr txBox="1"/>
          <p:nvPr/>
        </p:nvSpPr>
        <p:spPr>
          <a:xfrm>
            <a:off x="609600" y="5477800"/>
            <a:ext cx="10050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100"/>
              </a:spcAft>
              <a:buNone/>
            </a:pPr>
            <a:r>
              <a:rPr lang="ja-JP" sz="1800">
                <a:solidFill>
                  <a:srgbClr val="202020"/>
                </a:solidFill>
                <a:highlight>
                  <a:srgbClr val="FFF2CC"/>
                </a:highlight>
                <a:latin typeface="Verdana"/>
                <a:ea typeface="Verdana"/>
                <a:cs typeface="Verdana"/>
                <a:sym typeface="Verdana"/>
              </a:rPr>
              <a:t>※</a:t>
            </a:r>
            <a:r>
              <a:rPr lang="ja-JP" sz="1800">
                <a:solidFill>
                  <a:schemeClr val="dk1"/>
                </a:solidFill>
                <a:highlight>
                  <a:srgbClr val="FFF2CC"/>
                </a:highlight>
              </a:rPr>
              <a:t>1Gbpsのコスト値は、計算上0.1ですが </a:t>
            </a:r>
            <a:r>
              <a:rPr b="1" lang="ja-JP" sz="1800">
                <a:solidFill>
                  <a:srgbClr val="FF0000"/>
                </a:solidFill>
                <a:highlight>
                  <a:srgbClr val="FFF2CC"/>
                </a:highlight>
              </a:rPr>
              <a:t>1</a:t>
            </a:r>
            <a:r>
              <a:rPr lang="ja-JP" sz="1800">
                <a:solidFill>
                  <a:schemeClr val="dk1"/>
                </a:solidFill>
                <a:highlight>
                  <a:srgbClr val="FFF2CC"/>
                </a:highlight>
              </a:rPr>
              <a:t>（</a:t>
            </a:r>
            <a:r>
              <a:rPr lang="ja-JP" sz="1800">
                <a:solidFill>
                  <a:srgbClr val="1F1F1F"/>
                </a:solidFill>
                <a:highlight>
                  <a:srgbClr val="FFF2CC"/>
                </a:highlight>
              </a:rPr>
              <a:t>1以下は1と見なす）</a:t>
            </a:r>
            <a:endParaRPr sz="1800">
              <a:solidFill>
                <a:schemeClr val="dk1"/>
              </a:solidFill>
              <a:highlight>
                <a:srgbClr val="FFF2CC"/>
              </a:highlight>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idx="1" type="body"/>
          </p:nvPr>
        </p:nvSpPr>
        <p:spPr>
          <a:xfrm>
            <a:off x="609600" y="1395347"/>
            <a:ext cx="10972800" cy="1513800"/>
          </a:xfrm>
          <a:prstGeom prst="rect">
            <a:avLst/>
          </a:prstGeom>
        </p:spPr>
        <p:txBody>
          <a:bodyPr anchorCtr="0" anchor="t" bIns="45700" lIns="91425" spcFirstLastPara="1" rIns="91425" wrap="square" tIns="45700">
            <a:normAutofit/>
          </a:bodyPr>
          <a:lstStyle/>
          <a:p>
            <a:pPr indent="0" lvl="0" marL="0" rtl="0" algn="l">
              <a:lnSpc>
                <a:spcPct val="157142"/>
              </a:lnSpc>
              <a:spcBef>
                <a:spcPts val="900"/>
              </a:spcBef>
              <a:spcAft>
                <a:spcPts val="0"/>
              </a:spcAft>
              <a:buNone/>
            </a:pPr>
            <a:r>
              <a:rPr lang="ja-JP" sz="1800">
                <a:highlight>
                  <a:srgbClr val="FFFFFF"/>
                </a:highlight>
                <a:latin typeface="Arial"/>
                <a:ea typeface="Arial"/>
                <a:cs typeface="Arial"/>
                <a:sym typeface="Arial"/>
              </a:rPr>
              <a:t>・</a:t>
            </a:r>
            <a:r>
              <a:rPr lang="ja-JP" sz="1800">
                <a:highlight>
                  <a:srgbClr val="FFFFFF"/>
                </a:highlight>
                <a:latin typeface="Arial"/>
                <a:ea typeface="Arial"/>
                <a:cs typeface="Arial"/>
                <a:sym typeface="Arial"/>
              </a:rPr>
              <a:t>ルーターAのコスト合計値が４、ルートBのコスト合計値が11。</a:t>
            </a:r>
            <a:r>
              <a:rPr b="1" lang="ja-JP" sz="1800">
                <a:solidFill>
                  <a:srgbClr val="FF0000"/>
                </a:solidFill>
                <a:highlight>
                  <a:srgbClr val="FFFFFF"/>
                </a:highlight>
                <a:latin typeface="Arial"/>
                <a:ea typeface="Arial"/>
                <a:cs typeface="Arial"/>
                <a:sym typeface="Arial"/>
              </a:rPr>
              <a:t>ルートAを最適ルート</a:t>
            </a:r>
            <a:r>
              <a:rPr lang="ja-JP" sz="1800">
                <a:highlight>
                  <a:srgbClr val="FFFFFF"/>
                </a:highlight>
                <a:latin typeface="Arial"/>
                <a:ea typeface="Arial"/>
                <a:cs typeface="Arial"/>
                <a:sym typeface="Arial"/>
              </a:rPr>
              <a:t>だと見なす。</a:t>
            </a:r>
            <a:endParaRPr sz="1800">
              <a:highlight>
                <a:srgbClr val="FFFFFF"/>
              </a:highlight>
              <a:latin typeface="Arial"/>
              <a:ea typeface="Arial"/>
              <a:cs typeface="Arial"/>
              <a:sym typeface="Arial"/>
            </a:endParaRPr>
          </a:p>
          <a:p>
            <a:pPr indent="0" lvl="0" marL="0" rtl="0" algn="l">
              <a:spcBef>
                <a:spcPts val="900"/>
              </a:spcBef>
              <a:spcAft>
                <a:spcPts val="0"/>
              </a:spcAft>
              <a:buNone/>
            </a:pPr>
            <a:r>
              <a:t/>
            </a:r>
            <a:endParaRPr/>
          </a:p>
        </p:txBody>
      </p:sp>
      <p:sp>
        <p:nvSpPr>
          <p:cNvPr id="278" name="Google Shape;278;p32"/>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ja-JP">
                <a:solidFill>
                  <a:srgbClr val="202020"/>
                </a:solidFill>
                <a:latin typeface="Meiryo"/>
                <a:ea typeface="Meiryo"/>
                <a:cs typeface="Meiryo"/>
                <a:sym typeface="Meiryo"/>
              </a:rPr>
              <a:t>OSPFの制御経路（SPF）</a:t>
            </a:r>
            <a:r>
              <a:rPr lang="ja-JP"/>
              <a:t>②</a:t>
            </a:r>
            <a:endParaRPr/>
          </a:p>
        </p:txBody>
      </p:sp>
      <p:pic>
        <p:nvPicPr>
          <p:cNvPr id="279" name="Google Shape;279;p32"/>
          <p:cNvPicPr preferRelativeResize="0"/>
          <p:nvPr/>
        </p:nvPicPr>
        <p:blipFill>
          <a:blip r:embed="rId3">
            <a:alphaModFix/>
          </a:blip>
          <a:stretch>
            <a:fillRect/>
          </a:stretch>
        </p:blipFill>
        <p:spPr>
          <a:xfrm>
            <a:off x="1673313" y="2350550"/>
            <a:ext cx="8845375" cy="370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3"/>
          <p:cNvSpPr txBox="1"/>
          <p:nvPr>
            <p:ph idx="1" type="body"/>
          </p:nvPr>
        </p:nvSpPr>
        <p:spPr>
          <a:xfrm>
            <a:off x="609600" y="1395347"/>
            <a:ext cx="10972800" cy="1513800"/>
          </a:xfrm>
          <a:prstGeom prst="rect">
            <a:avLst/>
          </a:prstGeom>
        </p:spPr>
        <p:txBody>
          <a:bodyPr anchorCtr="0" anchor="t" bIns="45700" lIns="91425" spcFirstLastPara="1" rIns="91425" wrap="square" tIns="45700">
            <a:normAutofit lnSpcReduction="10000"/>
          </a:bodyPr>
          <a:lstStyle/>
          <a:p>
            <a:pPr indent="0" lvl="0" marL="0" rtl="0" algn="l">
              <a:lnSpc>
                <a:spcPct val="157142"/>
              </a:lnSpc>
              <a:spcBef>
                <a:spcPts val="900"/>
              </a:spcBef>
              <a:spcAft>
                <a:spcPts val="0"/>
              </a:spcAft>
              <a:buNone/>
            </a:pPr>
            <a:r>
              <a:rPr lang="ja-JP" sz="1800">
                <a:highlight>
                  <a:srgbClr val="FFFFFF"/>
                </a:highlight>
                <a:latin typeface="Arial"/>
                <a:ea typeface="Arial"/>
                <a:cs typeface="Arial"/>
                <a:sym typeface="Arial"/>
              </a:rPr>
              <a:t>・</a:t>
            </a:r>
            <a:r>
              <a:rPr lang="ja-JP" sz="1800">
                <a:highlight>
                  <a:srgbClr val="FFFFFF"/>
                </a:highlight>
                <a:latin typeface="Arial"/>
                <a:ea typeface="Arial"/>
                <a:cs typeface="Arial"/>
                <a:sym typeface="Arial"/>
              </a:rPr>
              <a:t>また、すべてのリンクが1Gbpsの場合、各ルートのコスト合計値は宛先によって異なる。ルーターAのコスト合計値が４、ルートBのコスト合計値が２。</a:t>
            </a:r>
            <a:r>
              <a:rPr b="1" lang="ja-JP" sz="1800">
                <a:solidFill>
                  <a:srgbClr val="FF0000"/>
                </a:solidFill>
                <a:highlight>
                  <a:srgbClr val="FFFFFF"/>
                </a:highlight>
                <a:latin typeface="Arial"/>
                <a:ea typeface="Arial"/>
                <a:cs typeface="Arial"/>
                <a:sym typeface="Arial"/>
              </a:rPr>
              <a:t>ルートBを最適ルート</a:t>
            </a:r>
            <a:r>
              <a:rPr lang="ja-JP" sz="1800">
                <a:highlight>
                  <a:srgbClr val="FFFFFF"/>
                </a:highlight>
                <a:latin typeface="Arial"/>
                <a:ea typeface="Arial"/>
                <a:cs typeface="Arial"/>
                <a:sym typeface="Arial"/>
              </a:rPr>
              <a:t>だと見なす。</a:t>
            </a:r>
            <a:endParaRPr sz="1800">
              <a:highlight>
                <a:srgbClr val="FFFFFF"/>
              </a:highlight>
              <a:latin typeface="Arial"/>
              <a:ea typeface="Arial"/>
              <a:cs typeface="Arial"/>
              <a:sym typeface="Arial"/>
            </a:endParaRPr>
          </a:p>
          <a:p>
            <a:pPr indent="0" lvl="0" marL="0" rtl="0" algn="l">
              <a:spcBef>
                <a:spcPts val="900"/>
              </a:spcBef>
              <a:spcAft>
                <a:spcPts val="0"/>
              </a:spcAft>
              <a:buNone/>
            </a:pPr>
            <a:r>
              <a:t/>
            </a:r>
            <a:endParaRPr/>
          </a:p>
        </p:txBody>
      </p:sp>
      <p:sp>
        <p:nvSpPr>
          <p:cNvPr id="286" name="Google Shape;286;p33"/>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ja-JP">
                <a:solidFill>
                  <a:srgbClr val="202020"/>
                </a:solidFill>
                <a:latin typeface="Meiryo"/>
                <a:ea typeface="Meiryo"/>
                <a:cs typeface="Meiryo"/>
                <a:sym typeface="Meiryo"/>
              </a:rPr>
              <a:t>OSPFの制御経路（SPF）</a:t>
            </a:r>
            <a:r>
              <a:rPr lang="ja-JP"/>
              <a:t>③</a:t>
            </a:r>
            <a:endParaRPr/>
          </a:p>
        </p:txBody>
      </p:sp>
      <p:pic>
        <p:nvPicPr>
          <p:cNvPr id="287" name="Google Shape;287;p33"/>
          <p:cNvPicPr preferRelativeResize="0"/>
          <p:nvPr/>
        </p:nvPicPr>
        <p:blipFill>
          <a:blip r:embed="rId3">
            <a:alphaModFix/>
          </a:blip>
          <a:stretch>
            <a:fillRect/>
          </a:stretch>
        </p:blipFill>
        <p:spPr>
          <a:xfrm>
            <a:off x="1849713" y="2469975"/>
            <a:ext cx="8492575" cy="3733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OSPFエリアとは①</a:t>
            </a:r>
            <a:endParaRPr/>
          </a:p>
        </p:txBody>
      </p:sp>
      <p:sp>
        <p:nvSpPr>
          <p:cNvPr id="294" name="Google Shape;294;p34"/>
          <p:cNvSpPr txBox="1"/>
          <p:nvPr/>
        </p:nvSpPr>
        <p:spPr>
          <a:xfrm>
            <a:off x="609600" y="1526475"/>
            <a:ext cx="1097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JP" sz="1800">
                <a:solidFill>
                  <a:srgbClr val="FF0000"/>
                </a:solidFill>
                <a:highlight>
                  <a:srgbClr val="FFFFFF"/>
                </a:highlight>
              </a:rPr>
              <a:t>OSPFエリア</a:t>
            </a:r>
            <a:r>
              <a:rPr lang="ja-JP" sz="1800">
                <a:solidFill>
                  <a:schemeClr val="dk1"/>
                </a:solidFill>
                <a:highlight>
                  <a:srgbClr val="FFFFFF"/>
                </a:highlight>
              </a:rPr>
              <a:t>とは</a:t>
            </a:r>
            <a:r>
              <a:rPr lang="ja-JP" sz="1800">
                <a:solidFill>
                  <a:srgbClr val="FF0000"/>
                </a:solidFill>
                <a:highlight>
                  <a:srgbClr val="FFFFFF"/>
                </a:highlight>
              </a:rPr>
              <a:t>、</a:t>
            </a:r>
            <a:r>
              <a:rPr lang="ja-JP" sz="1800">
                <a:solidFill>
                  <a:schemeClr val="dk1"/>
                </a:solidFill>
                <a:highlight>
                  <a:srgbClr val="FFFFFF"/>
                </a:highlight>
              </a:rPr>
              <a:t>同じトポロジマップ（LSDB）を持つルーターのグループであり、ネットワークの細分化による通信の効率化を実現した。</a:t>
            </a:r>
            <a:endParaRPr sz="1800">
              <a:solidFill>
                <a:srgbClr val="202020"/>
              </a:solidFill>
            </a:endParaRPr>
          </a:p>
        </p:txBody>
      </p:sp>
      <p:sp>
        <p:nvSpPr>
          <p:cNvPr id="295" name="Google Shape;295;p34"/>
          <p:cNvSpPr txBox="1"/>
          <p:nvPr/>
        </p:nvSpPr>
        <p:spPr>
          <a:xfrm>
            <a:off x="616500" y="2567950"/>
            <a:ext cx="10959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JP" sz="1800">
                <a:solidFill>
                  <a:srgbClr val="FF0000"/>
                </a:solidFill>
                <a:highlight>
                  <a:srgbClr val="FFFFFF"/>
                </a:highlight>
              </a:rPr>
              <a:t>LSAとは</a:t>
            </a:r>
            <a:r>
              <a:rPr lang="ja-JP" sz="1800">
                <a:solidFill>
                  <a:schemeClr val="dk1"/>
                </a:solidFill>
                <a:highlight>
                  <a:srgbClr val="FFFFFF"/>
                </a:highlight>
              </a:rPr>
              <a:t>、Link State Advertisementの略で、OSFPルーターの持つ自分に関する情報（ルーターID、リンク数、コストなどのインターフェース情報）が含まれている</a:t>
            </a:r>
            <a:endParaRPr sz="1800">
              <a:solidFill>
                <a:schemeClr val="dk1"/>
              </a:solidFill>
            </a:endParaRPr>
          </a:p>
        </p:txBody>
      </p:sp>
      <p:sp>
        <p:nvSpPr>
          <p:cNvPr id="296" name="Google Shape;296;p34"/>
          <p:cNvSpPr txBox="1"/>
          <p:nvPr/>
        </p:nvSpPr>
        <p:spPr>
          <a:xfrm>
            <a:off x="616500" y="3450225"/>
            <a:ext cx="1097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JP" sz="1800">
                <a:solidFill>
                  <a:srgbClr val="FF0000"/>
                </a:solidFill>
                <a:highlight>
                  <a:srgbClr val="FFFFFF"/>
                </a:highlight>
              </a:rPr>
              <a:t>LSDB（Link State Database）とは</a:t>
            </a:r>
            <a:r>
              <a:rPr lang="ja-JP" sz="1800">
                <a:solidFill>
                  <a:schemeClr val="dk1"/>
                </a:solidFill>
                <a:highlight>
                  <a:srgbClr val="FFFFFF"/>
                </a:highlight>
              </a:rPr>
              <a:t>、LSAを収納するトポロジテーブルであり、ネットワーク全体の構造いわゆるトロポジマップを反映するデータベースである。</a:t>
            </a:r>
            <a:endParaRPr sz="1800">
              <a:solidFill>
                <a:schemeClr val="dk1"/>
              </a:solidFill>
            </a:endParaRPr>
          </a:p>
        </p:txBody>
      </p:sp>
      <p:sp>
        <p:nvSpPr>
          <p:cNvPr id="297" name="Google Shape;297;p34"/>
          <p:cNvSpPr/>
          <p:nvPr/>
        </p:nvSpPr>
        <p:spPr>
          <a:xfrm>
            <a:off x="339525" y="1102000"/>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idx="1" type="body"/>
          </p:nvPr>
        </p:nvSpPr>
        <p:spPr>
          <a:xfrm>
            <a:off x="609600" y="5545773"/>
            <a:ext cx="10972800" cy="824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Arial"/>
                <a:ea typeface="Arial"/>
                <a:cs typeface="Arial"/>
                <a:sym typeface="Arial"/>
              </a:rPr>
              <a:t>・上記の図に示す通り、</a:t>
            </a:r>
            <a:r>
              <a:rPr b="1" lang="ja-JP" sz="1800">
                <a:solidFill>
                  <a:srgbClr val="FF0000"/>
                </a:solidFill>
                <a:highlight>
                  <a:srgbClr val="FFFFFF"/>
                </a:highlight>
                <a:latin typeface="Arial"/>
                <a:ea typeface="Arial"/>
                <a:cs typeface="Arial"/>
                <a:sym typeface="Arial"/>
              </a:rPr>
              <a:t>エリアA内のすべてのルーターが同じLSDB（エリアA）を共有する</a:t>
            </a:r>
            <a:r>
              <a:rPr lang="ja-JP" sz="1800">
                <a:highlight>
                  <a:srgbClr val="FFFFFF"/>
                </a:highlight>
                <a:latin typeface="Arial"/>
                <a:ea typeface="Arial"/>
                <a:cs typeface="Arial"/>
                <a:sym typeface="Arial"/>
              </a:rPr>
              <a:t>、エリアB内のすべてのルーターが同じLSDB（エリアB）を共有する</a:t>
            </a:r>
            <a:r>
              <a:rPr lang="ja-JP" sz="1800">
                <a:solidFill>
                  <a:srgbClr val="646466"/>
                </a:solidFill>
                <a:highlight>
                  <a:srgbClr val="FFFFFF"/>
                </a:highlight>
                <a:latin typeface="Arial"/>
                <a:ea typeface="Arial"/>
                <a:cs typeface="Arial"/>
                <a:sym typeface="Arial"/>
              </a:rPr>
              <a:t>。</a:t>
            </a:r>
            <a:endParaRPr sz="1800"/>
          </a:p>
        </p:txBody>
      </p:sp>
      <p:sp>
        <p:nvSpPr>
          <p:cNvPr id="304" name="Google Shape;304;p35"/>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ja-JP"/>
              <a:t>OSPFエリアとは②</a:t>
            </a:r>
            <a:endParaRPr/>
          </a:p>
        </p:txBody>
      </p:sp>
      <p:pic>
        <p:nvPicPr>
          <p:cNvPr id="305" name="Google Shape;305;p35"/>
          <p:cNvPicPr preferRelativeResize="0"/>
          <p:nvPr/>
        </p:nvPicPr>
        <p:blipFill>
          <a:blip r:embed="rId3">
            <a:alphaModFix/>
          </a:blip>
          <a:stretch>
            <a:fillRect/>
          </a:stretch>
        </p:blipFill>
        <p:spPr>
          <a:xfrm>
            <a:off x="2198095" y="1074437"/>
            <a:ext cx="7795805" cy="42754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idx="1" type="body"/>
          </p:nvPr>
        </p:nvSpPr>
        <p:spPr>
          <a:xfrm>
            <a:off x="-2035400" y="1051800"/>
            <a:ext cx="5537400" cy="582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ja-JP" sz="1800">
                <a:latin typeface="Meiryo"/>
                <a:ea typeface="Meiryo"/>
                <a:cs typeface="Meiryo"/>
                <a:sym typeface="Meiryo"/>
              </a:rPr>
              <a:t>3.</a:t>
            </a:r>
            <a:r>
              <a:rPr lang="ja-JP" sz="1800">
                <a:latin typeface="Meiryo"/>
                <a:ea typeface="Meiryo"/>
                <a:cs typeface="Meiryo"/>
                <a:sym typeface="Meiryo"/>
              </a:rPr>
              <a:t>Cisco（シスコシステムズ）</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4.</a:t>
            </a:r>
            <a:r>
              <a:rPr lang="ja-JP" sz="1800">
                <a:latin typeface="Meiryo"/>
                <a:ea typeface="Meiryo"/>
                <a:cs typeface="Meiryo"/>
                <a:sym typeface="Meiryo"/>
              </a:rPr>
              <a:t>ルータの概要と種類</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5.</a:t>
            </a:r>
            <a:r>
              <a:rPr lang="ja-JP" sz="1800">
                <a:highlight>
                  <a:schemeClr val="lt1"/>
                </a:highlight>
                <a:latin typeface="Meiryo"/>
                <a:ea typeface="Meiryo"/>
                <a:cs typeface="Meiryo"/>
                <a:sym typeface="Meiryo"/>
              </a:rPr>
              <a:t>ルーティングプロトコルの概要と種類</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6.</a:t>
            </a:r>
            <a:r>
              <a:rPr lang="ja-JP" sz="1800">
                <a:latin typeface="Meiryo"/>
                <a:ea typeface="Meiryo"/>
                <a:cs typeface="Meiryo"/>
                <a:sym typeface="Meiryo"/>
              </a:rPr>
              <a:t>IGPの分類</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7.</a:t>
            </a:r>
            <a:r>
              <a:rPr lang="ja-JP" sz="1800">
                <a:latin typeface="Meiryo"/>
                <a:ea typeface="Meiryo"/>
                <a:cs typeface="Meiryo"/>
                <a:sym typeface="Meiryo"/>
              </a:rPr>
              <a:t>OSPFとBGPの概要</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8.</a:t>
            </a:r>
            <a:r>
              <a:rPr lang="ja-JP" sz="1800">
                <a:highlight>
                  <a:schemeClr val="lt1"/>
                </a:highlight>
                <a:latin typeface="Meiryo"/>
                <a:ea typeface="Meiryo"/>
                <a:cs typeface="Meiryo"/>
                <a:sym typeface="Meiryo"/>
              </a:rPr>
              <a:t>OSPFとBGPの違い</a:t>
            </a:r>
            <a:br>
              <a:rPr lang="ja-JP" sz="1800">
                <a:highlight>
                  <a:schemeClr val="lt1"/>
                </a:highlight>
                <a:latin typeface="Meiryo"/>
                <a:ea typeface="Meiryo"/>
                <a:cs typeface="Meiryo"/>
                <a:sym typeface="Meiryo"/>
              </a:rPr>
            </a:br>
            <a:r>
              <a:rPr lang="ja-JP" sz="1800">
                <a:highlight>
                  <a:schemeClr val="lt1"/>
                </a:highlight>
                <a:latin typeface="Meiryo"/>
                <a:ea typeface="Meiryo"/>
                <a:cs typeface="Meiryo"/>
                <a:sym typeface="Meiryo"/>
              </a:rPr>
              <a:t>9.ASの説明</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10.簡単にまとめ</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11.</a:t>
            </a:r>
            <a:r>
              <a:rPr lang="ja-JP" sz="1800">
                <a:latin typeface="Meiryo"/>
                <a:ea typeface="Meiryo"/>
                <a:cs typeface="Meiryo"/>
                <a:sym typeface="Meiryo"/>
              </a:rPr>
              <a:t>OSPFの仕組み：交換するパケット</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12.</a:t>
            </a:r>
            <a:r>
              <a:rPr lang="ja-JP" sz="1800">
                <a:highlight>
                  <a:srgbClr val="FFFFFF"/>
                </a:highlight>
                <a:latin typeface="Meiryo"/>
                <a:ea typeface="Meiryo"/>
                <a:cs typeface="Meiryo"/>
                <a:sym typeface="Meiryo"/>
              </a:rPr>
              <a:t>OSPFステップ①：接続確認（Helloパケット）</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13.</a:t>
            </a:r>
            <a:r>
              <a:rPr lang="ja-JP" sz="1800">
                <a:highlight>
                  <a:srgbClr val="FFFFFF"/>
                </a:highlight>
                <a:latin typeface="Meiryo"/>
                <a:ea typeface="Meiryo"/>
                <a:cs typeface="Meiryo"/>
                <a:sym typeface="Meiryo"/>
              </a:rPr>
              <a:t>OSPFステップ②：経路情報の交換（リンク状態更新パケット）</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14.</a:t>
            </a:r>
            <a:r>
              <a:rPr lang="ja-JP" sz="1800">
                <a:highlight>
                  <a:srgbClr val="FFFFFF"/>
                </a:highlight>
                <a:latin typeface="Meiryo"/>
                <a:ea typeface="Meiryo"/>
                <a:cs typeface="Meiryo"/>
                <a:sym typeface="Meiryo"/>
              </a:rPr>
              <a:t>OSPFステップ③：ルーティングテーブルの作成</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15.OSPFの制御経路（SPF）①</a:t>
            </a:r>
            <a:br>
              <a:rPr lang="ja-JP" sz="1800">
                <a:latin typeface="Meiryo"/>
                <a:ea typeface="Meiryo"/>
                <a:cs typeface="Meiryo"/>
                <a:sym typeface="Meiryo"/>
              </a:rPr>
            </a:br>
            <a:r>
              <a:rPr lang="ja-JP" sz="1800">
                <a:latin typeface="Meiryo"/>
                <a:ea typeface="Meiryo"/>
                <a:cs typeface="Meiryo"/>
                <a:sym typeface="Meiryo"/>
              </a:rPr>
              <a:t>16.OSPFの制御経路（SPF）②</a:t>
            </a:r>
            <a:endParaRPr sz="1800">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latin typeface="Meiryo"/>
                <a:ea typeface="Meiryo"/>
                <a:cs typeface="Meiryo"/>
                <a:sym typeface="Meiryo"/>
              </a:rPr>
              <a:t>17.OSPFの制御経路（SPF）③</a:t>
            </a:r>
            <a:endParaRPr sz="1800">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latin typeface="Meiryo"/>
                <a:ea typeface="Meiryo"/>
                <a:cs typeface="Meiryo"/>
                <a:sym typeface="Meiryo"/>
              </a:rPr>
              <a:t>18.OSPFエリアとは①</a:t>
            </a:r>
            <a:endParaRPr sz="1800">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latin typeface="Meiryo"/>
                <a:ea typeface="Meiryo"/>
                <a:cs typeface="Meiryo"/>
                <a:sym typeface="Meiryo"/>
              </a:rPr>
              <a:t>19.OSPFエリアとは②</a:t>
            </a:r>
            <a:endParaRPr sz="1800">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latin typeface="Meiryo"/>
                <a:ea typeface="Meiryo"/>
                <a:cs typeface="Meiryo"/>
                <a:sym typeface="Meiryo"/>
              </a:rPr>
              <a:t>20.OSPFエリアの内部と外部①</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21.OSPFエリアの内部と外部②</a:t>
            </a:r>
            <a:br>
              <a:rPr lang="ja-JP" sz="1800">
                <a:latin typeface="Meiryo"/>
                <a:ea typeface="Meiryo"/>
                <a:cs typeface="Meiryo"/>
                <a:sym typeface="Meiryo"/>
              </a:rPr>
            </a:br>
            <a:r>
              <a:rPr lang="ja-JP" sz="1800">
                <a:latin typeface="Meiryo"/>
                <a:ea typeface="Meiryo"/>
                <a:cs typeface="Meiryo"/>
                <a:sym typeface="Meiryo"/>
              </a:rPr>
              <a:t>22.BGPの特徴</a:t>
            </a:r>
            <a:endParaRPr sz="1800">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latin typeface="Meiryo"/>
                <a:ea typeface="Meiryo"/>
                <a:cs typeface="Meiryo"/>
                <a:sym typeface="Meiryo"/>
              </a:rPr>
              <a:t>23.</a:t>
            </a:r>
            <a:r>
              <a:rPr lang="ja-JP" sz="1800">
                <a:highlight>
                  <a:schemeClr val="lt1"/>
                </a:highlight>
                <a:latin typeface="Meiryo"/>
                <a:ea typeface="Meiryo"/>
                <a:cs typeface="Meiryo"/>
                <a:sym typeface="Meiryo"/>
              </a:rPr>
              <a:t>BGP特徴①：AS番号によるルーティング</a:t>
            </a:r>
            <a:endParaRPr sz="1800">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latin typeface="Meiryo"/>
                <a:ea typeface="Meiryo"/>
                <a:cs typeface="Meiryo"/>
                <a:sym typeface="Meiryo"/>
              </a:rPr>
              <a:t>24.</a:t>
            </a:r>
            <a:r>
              <a:rPr lang="ja-JP" sz="1800">
                <a:highlight>
                  <a:schemeClr val="lt1"/>
                </a:highlight>
                <a:latin typeface="Meiryo"/>
                <a:ea typeface="Meiryo"/>
                <a:cs typeface="Meiryo"/>
                <a:sym typeface="Meiryo"/>
              </a:rPr>
              <a:t>BGP特徴②：経路ベクトル型のルーティングプロトコル</a:t>
            </a:r>
            <a:endParaRPr sz="1800">
              <a:highlight>
                <a:schemeClr val="lt1"/>
              </a:highlight>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highlight>
                  <a:schemeClr val="lt1"/>
                </a:highlight>
                <a:latin typeface="Meiryo"/>
                <a:ea typeface="Meiryo"/>
                <a:cs typeface="Meiryo"/>
                <a:sym typeface="Meiryo"/>
              </a:rPr>
              <a:t>25.BGP特徴③：TCPを利用した通信接続で差分アップデート</a:t>
            </a:r>
            <a:endParaRPr sz="1800">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highlight>
                  <a:schemeClr val="lt1"/>
                </a:highlight>
                <a:latin typeface="Meiryo"/>
                <a:ea typeface="Meiryo"/>
                <a:cs typeface="Meiryo"/>
                <a:sym typeface="Meiryo"/>
              </a:rPr>
              <a:t>26.</a:t>
            </a:r>
            <a:r>
              <a:rPr lang="ja-JP" sz="1800">
                <a:latin typeface="Meiryo"/>
                <a:ea typeface="Meiryo"/>
                <a:cs typeface="Meiryo"/>
                <a:sym typeface="Meiryo"/>
              </a:rPr>
              <a:t>BGPの制御経路（パス属性）①</a:t>
            </a:r>
            <a:endParaRPr sz="1800">
              <a:highlight>
                <a:schemeClr val="lt1"/>
              </a:highlight>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highlight>
                  <a:schemeClr val="lt1"/>
                </a:highlight>
                <a:latin typeface="Meiryo"/>
                <a:ea typeface="Meiryo"/>
                <a:cs typeface="Meiryo"/>
                <a:sym typeface="Meiryo"/>
              </a:rPr>
              <a:t>27.</a:t>
            </a:r>
            <a:r>
              <a:rPr lang="ja-JP" sz="1800">
                <a:latin typeface="Meiryo"/>
                <a:ea typeface="Meiryo"/>
                <a:cs typeface="Meiryo"/>
                <a:sym typeface="Meiryo"/>
              </a:rPr>
              <a:t>BGPの制御経路（パス属性）②</a:t>
            </a:r>
            <a:endParaRPr sz="1800">
              <a:highlight>
                <a:schemeClr val="lt1"/>
              </a:highlight>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highlight>
                  <a:schemeClr val="lt1"/>
                </a:highlight>
                <a:latin typeface="Meiryo"/>
                <a:ea typeface="Meiryo"/>
                <a:cs typeface="Meiryo"/>
                <a:sym typeface="Meiryo"/>
              </a:rPr>
              <a:t>28.BGPの仕組みとループ回避①</a:t>
            </a:r>
            <a:endParaRPr sz="1800">
              <a:highlight>
                <a:schemeClr val="lt1"/>
              </a:highlight>
              <a:latin typeface="Meiryo"/>
              <a:ea typeface="Meiryo"/>
              <a:cs typeface="Meiryo"/>
              <a:sym typeface="Meiryo"/>
            </a:endParaRPr>
          </a:p>
          <a:p>
            <a:pPr indent="0" lvl="0" marL="0" rtl="0" algn="l">
              <a:spcBef>
                <a:spcPts val="360"/>
              </a:spcBef>
              <a:spcAft>
                <a:spcPts val="0"/>
              </a:spcAft>
              <a:buNone/>
            </a:pPr>
            <a:r>
              <a:rPr lang="ja-JP" sz="1800">
                <a:highlight>
                  <a:schemeClr val="lt1"/>
                </a:highlight>
                <a:latin typeface="Meiryo"/>
                <a:ea typeface="Meiryo"/>
                <a:cs typeface="Meiryo"/>
                <a:sym typeface="Meiryo"/>
              </a:rPr>
              <a:t>29.BGPの仕組みとループ回避②</a:t>
            </a:r>
            <a:endParaRPr sz="1800">
              <a:latin typeface="Meiryo"/>
              <a:ea typeface="Meiryo"/>
              <a:cs typeface="Meiryo"/>
              <a:sym typeface="Meiryo"/>
            </a:endParaRPr>
          </a:p>
        </p:txBody>
      </p:sp>
      <p:sp>
        <p:nvSpPr>
          <p:cNvPr id="137" name="Google Shape;137;p18"/>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目次</a:t>
            </a:r>
            <a:endParaRPr/>
          </a:p>
        </p:txBody>
      </p:sp>
      <p:sp>
        <p:nvSpPr>
          <p:cNvPr id="138" name="Google Shape;138;p18"/>
          <p:cNvSpPr txBox="1"/>
          <p:nvPr>
            <p:ph idx="1" type="body"/>
          </p:nvPr>
        </p:nvSpPr>
        <p:spPr>
          <a:xfrm>
            <a:off x="3502000" y="1155000"/>
            <a:ext cx="6558900" cy="5703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ja-JP" sz="1800">
                <a:highlight>
                  <a:schemeClr val="lt1"/>
                </a:highlight>
                <a:latin typeface="Meiryo"/>
                <a:ea typeface="Meiryo"/>
                <a:cs typeface="Meiryo"/>
                <a:sym typeface="Meiryo"/>
              </a:rPr>
              <a:t>30.</a:t>
            </a:r>
            <a:r>
              <a:rPr lang="ja-JP" sz="1800">
                <a:latin typeface="Meiryo"/>
                <a:ea typeface="Meiryo"/>
                <a:cs typeface="Meiryo"/>
                <a:sym typeface="Meiryo"/>
              </a:rPr>
              <a:t>補足：RIPの仕組み①</a:t>
            </a:r>
            <a:endParaRPr sz="1800">
              <a:highlight>
                <a:schemeClr val="lt1"/>
              </a:highlight>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highlight>
                  <a:schemeClr val="lt1"/>
                </a:highlight>
                <a:latin typeface="Meiryo"/>
                <a:ea typeface="Meiryo"/>
                <a:cs typeface="Meiryo"/>
                <a:sym typeface="Meiryo"/>
              </a:rPr>
              <a:t>31.</a:t>
            </a:r>
            <a:r>
              <a:rPr lang="ja-JP" sz="1800">
                <a:latin typeface="Meiryo"/>
                <a:ea typeface="Meiryo"/>
                <a:cs typeface="Meiryo"/>
                <a:sym typeface="Meiryo"/>
              </a:rPr>
              <a:t>補足：RIPの仕組み②</a:t>
            </a:r>
            <a:endParaRPr sz="1800">
              <a:highlight>
                <a:schemeClr val="lt1"/>
              </a:highlight>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highlight>
                  <a:schemeClr val="lt1"/>
                </a:highlight>
                <a:latin typeface="Meiryo"/>
                <a:ea typeface="Meiryo"/>
                <a:cs typeface="Meiryo"/>
                <a:sym typeface="Meiryo"/>
              </a:rPr>
              <a:t>32.</a:t>
            </a:r>
            <a:r>
              <a:rPr lang="ja-JP" sz="1800">
                <a:latin typeface="Meiryo"/>
                <a:ea typeface="Meiryo"/>
                <a:cs typeface="Meiryo"/>
                <a:sym typeface="Meiryo"/>
              </a:rPr>
              <a:t>OSPFのメリット・デメリット</a:t>
            </a:r>
            <a:endParaRPr sz="1800">
              <a:highlight>
                <a:schemeClr val="lt1"/>
              </a:highlight>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33.BGPのメリット・デメリット</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34.BGPルータが保持するデータベース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35.ネイバーテーブル①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36.ネイバーテーブル②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37.BGPテーブル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38.ルーティングテーブル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39.BGPのメッセージ①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40.BGPのメッセージ②</a:t>
            </a:r>
            <a:br>
              <a:rPr lang="ja-JP" sz="1800">
                <a:latin typeface="Meiryo"/>
                <a:ea typeface="Meiryo"/>
                <a:cs typeface="Meiryo"/>
                <a:sym typeface="Meiryo"/>
              </a:rPr>
            </a:br>
            <a:r>
              <a:rPr lang="ja-JP" sz="1800">
                <a:latin typeface="Meiryo"/>
                <a:ea typeface="Meiryo"/>
                <a:cs typeface="Meiryo"/>
                <a:sym typeface="Meiryo"/>
              </a:rPr>
              <a:t>41.BGPのメッセージ③</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42.BGPの動作の基本的な流れ①</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43.BGPの動作の基本的な流れ②</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44.OSPFの処理の流れ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45.OSPFネイバーの発見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46.LSDBの同期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47.SPFアルゴリズムを実行して、ルーティングテーブルに最適ルートを登録 スライド</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48.ネイバーの維持</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49.BGPの基本設定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50.BGPルーティングプロセスの有効化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51.BGPネイバーの設定①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52.BGPネイバーの設定②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53.BGPネイバーの設定③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54.BGPルートの生成 </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55.BGPルートの生成：networkコマンド①</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56.</a:t>
            </a:r>
            <a:r>
              <a:rPr lang="ja-JP" sz="1800">
                <a:latin typeface="Arial"/>
                <a:ea typeface="Arial"/>
                <a:cs typeface="Arial"/>
                <a:sym typeface="Arial"/>
              </a:rPr>
              <a:t>Ciscoルータ - show version①</a:t>
            </a:r>
            <a:endParaRPr sz="1800"/>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57.</a:t>
            </a:r>
            <a:r>
              <a:rPr lang="ja-JP" sz="1800">
                <a:latin typeface="Arial"/>
                <a:ea typeface="Arial"/>
                <a:cs typeface="Arial"/>
                <a:sym typeface="Arial"/>
              </a:rPr>
              <a:t>Ciscoルータ - show version②</a:t>
            </a:r>
            <a:br>
              <a:rPr lang="ja-JP" sz="1800">
                <a:latin typeface="Arial"/>
                <a:ea typeface="Arial"/>
                <a:cs typeface="Arial"/>
                <a:sym typeface="Arial"/>
              </a:rPr>
            </a:br>
            <a:r>
              <a:rPr lang="ja-JP" sz="1800">
                <a:latin typeface="Meiryo"/>
                <a:ea typeface="Meiryo"/>
                <a:cs typeface="Meiryo"/>
                <a:sym typeface="Meiryo"/>
              </a:rPr>
              <a:t>58.</a:t>
            </a:r>
            <a:r>
              <a:rPr lang="ja-JP" sz="1800">
                <a:latin typeface="Arial"/>
                <a:ea typeface="Arial"/>
                <a:cs typeface="Arial"/>
                <a:sym typeface="Arial"/>
              </a:rPr>
              <a:t>Ciscoルータ - show running-config①</a:t>
            </a:r>
            <a:br>
              <a:rPr lang="ja-JP" sz="1800">
                <a:latin typeface="Arial"/>
                <a:ea typeface="Arial"/>
                <a:cs typeface="Arial"/>
                <a:sym typeface="Arial"/>
              </a:rPr>
            </a:br>
            <a:r>
              <a:rPr lang="ja-JP" sz="1800">
                <a:latin typeface="Meiryo"/>
                <a:ea typeface="Meiryo"/>
                <a:cs typeface="Meiryo"/>
                <a:sym typeface="Meiryo"/>
              </a:rPr>
              <a:t>59.</a:t>
            </a:r>
            <a:r>
              <a:rPr lang="ja-JP" sz="1800">
                <a:latin typeface="Arial"/>
                <a:ea typeface="Arial"/>
                <a:cs typeface="Arial"/>
                <a:sym typeface="Arial"/>
              </a:rPr>
              <a:t>Ciscoルータ - show running-config②</a:t>
            </a:r>
            <a:br>
              <a:rPr lang="ja-JP" sz="1800">
                <a:latin typeface="Arial"/>
                <a:ea typeface="Arial"/>
                <a:cs typeface="Arial"/>
                <a:sym typeface="Arial"/>
              </a:rPr>
            </a:br>
            <a:r>
              <a:rPr lang="ja-JP" sz="1800">
                <a:latin typeface="Meiryo"/>
                <a:ea typeface="Meiryo"/>
                <a:cs typeface="Meiryo"/>
                <a:sym typeface="Meiryo"/>
              </a:rPr>
              <a:t>60.</a:t>
            </a:r>
            <a:r>
              <a:rPr lang="ja-JP" sz="1800">
                <a:latin typeface="Arial"/>
                <a:ea typeface="Arial"/>
                <a:cs typeface="Arial"/>
                <a:sym typeface="Arial"/>
              </a:rPr>
              <a:t>Ciscoルータ - show running-config➂</a:t>
            </a:r>
            <a:br>
              <a:rPr lang="ja-JP" sz="1800">
                <a:latin typeface="Arial"/>
                <a:ea typeface="Arial"/>
                <a:cs typeface="Arial"/>
                <a:sym typeface="Arial"/>
              </a:rPr>
            </a:br>
            <a:r>
              <a:rPr lang="ja-JP" sz="1800">
                <a:latin typeface="Meiryo"/>
                <a:ea typeface="Meiryo"/>
                <a:cs typeface="Meiryo"/>
                <a:sym typeface="Meiryo"/>
              </a:rPr>
              <a:t>61.</a:t>
            </a:r>
            <a:r>
              <a:rPr lang="ja-JP" sz="1800">
                <a:latin typeface="Arial"/>
                <a:ea typeface="Arial"/>
                <a:cs typeface="Arial"/>
                <a:sym typeface="Arial"/>
              </a:rPr>
              <a:t>Ciscoルータ - show running-config④</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t/>
            </a:r>
            <a:endParaRPr sz="1800">
              <a:latin typeface="Meiryo"/>
              <a:ea typeface="Meiryo"/>
              <a:cs typeface="Meiryo"/>
              <a:sym typeface="Meiryo"/>
            </a:endParaRPr>
          </a:p>
        </p:txBody>
      </p:sp>
      <p:sp>
        <p:nvSpPr>
          <p:cNvPr id="139" name="Google Shape;139;p18"/>
          <p:cNvSpPr txBox="1"/>
          <p:nvPr>
            <p:ph idx="1" type="body"/>
          </p:nvPr>
        </p:nvSpPr>
        <p:spPr>
          <a:xfrm>
            <a:off x="9711475" y="1051800"/>
            <a:ext cx="4893300" cy="582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ja-JP" sz="1800">
                <a:latin typeface="Meiryo"/>
                <a:ea typeface="Meiryo"/>
                <a:cs typeface="Meiryo"/>
                <a:sym typeface="Meiryo"/>
              </a:rPr>
              <a:t>62.</a:t>
            </a:r>
            <a:r>
              <a:rPr lang="ja-JP" sz="1800">
                <a:latin typeface="Arial"/>
                <a:ea typeface="Arial"/>
                <a:cs typeface="Arial"/>
                <a:sym typeface="Arial"/>
              </a:rPr>
              <a:t>Ciscoルータ - show interfaces①</a:t>
            </a:r>
            <a:br>
              <a:rPr lang="ja-JP" sz="1800">
                <a:latin typeface="Arial"/>
                <a:ea typeface="Arial"/>
                <a:cs typeface="Arial"/>
                <a:sym typeface="Arial"/>
              </a:rPr>
            </a:br>
            <a:r>
              <a:rPr lang="ja-JP" sz="1800">
                <a:latin typeface="Meiryo"/>
                <a:ea typeface="Meiryo"/>
                <a:cs typeface="Meiryo"/>
                <a:sym typeface="Meiryo"/>
              </a:rPr>
              <a:t>63.</a:t>
            </a:r>
            <a:r>
              <a:rPr lang="ja-JP" sz="1800">
                <a:latin typeface="Arial"/>
                <a:ea typeface="Arial"/>
                <a:cs typeface="Arial"/>
                <a:sym typeface="Arial"/>
              </a:rPr>
              <a:t>Ciscoルータ - show interfaces②</a:t>
            </a:r>
            <a:br>
              <a:rPr lang="ja-JP" sz="1800">
                <a:latin typeface="Arial"/>
                <a:ea typeface="Arial"/>
                <a:cs typeface="Arial"/>
                <a:sym typeface="Arial"/>
              </a:rPr>
            </a:br>
            <a:r>
              <a:rPr lang="ja-JP" sz="1800">
                <a:latin typeface="Meiryo"/>
                <a:ea typeface="Meiryo"/>
                <a:cs typeface="Meiryo"/>
                <a:sym typeface="Meiryo"/>
              </a:rPr>
              <a:t>64.</a:t>
            </a:r>
            <a:r>
              <a:rPr lang="ja-JP" sz="1800">
                <a:latin typeface="Arial"/>
                <a:ea typeface="Arial"/>
                <a:cs typeface="Arial"/>
                <a:sym typeface="Arial"/>
              </a:rPr>
              <a:t>Ciscoルータ - show interfaces➂</a:t>
            </a:r>
            <a:br>
              <a:rPr lang="ja-JP" sz="1800">
                <a:latin typeface="Arial"/>
                <a:ea typeface="Arial"/>
                <a:cs typeface="Arial"/>
                <a:sym typeface="Arial"/>
              </a:rPr>
            </a:br>
            <a:r>
              <a:rPr lang="ja-JP" sz="1800">
                <a:latin typeface="Meiryo"/>
                <a:ea typeface="Meiryo"/>
                <a:cs typeface="Meiryo"/>
                <a:sym typeface="Meiryo"/>
              </a:rPr>
              <a:t>65.</a:t>
            </a:r>
            <a:r>
              <a:rPr lang="ja-JP" sz="1800">
                <a:latin typeface="Arial"/>
                <a:ea typeface="Arial"/>
                <a:cs typeface="Arial"/>
                <a:sym typeface="Arial"/>
              </a:rPr>
              <a:t>Ciscoルータ - show interfaces④</a:t>
            </a:r>
            <a:br>
              <a:rPr lang="ja-JP" sz="1800">
                <a:latin typeface="Arial"/>
                <a:ea typeface="Arial"/>
                <a:cs typeface="Arial"/>
                <a:sym typeface="Arial"/>
              </a:rPr>
            </a:br>
            <a:r>
              <a:rPr lang="ja-JP" sz="1800">
                <a:latin typeface="Meiryo"/>
                <a:ea typeface="Meiryo"/>
                <a:cs typeface="Meiryo"/>
                <a:sym typeface="Meiryo"/>
              </a:rPr>
              <a:t>66.</a:t>
            </a:r>
            <a:r>
              <a:rPr lang="ja-JP" sz="1800">
                <a:latin typeface="Arial"/>
                <a:ea typeface="Arial"/>
                <a:cs typeface="Arial"/>
                <a:sym typeface="Arial"/>
              </a:rPr>
              <a:t>Ciscoルータ - show interfaces⑤</a:t>
            </a:r>
            <a:br>
              <a:rPr lang="ja-JP" sz="1800">
                <a:latin typeface="Arial"/>
                <a:ea typeface="Arial"/>
                <a:cs typeface="Arial"/>
                <a:sym typeface="Arial"/>
              </a:rPr>
            </a:br>
            <a:r>
              <a:rPr lang="ja-JP" sz="1800">
                <a:latin typeface="Meiryo"/>
                <a:ea typeface="Meiryo"/>
                <a:cs typeface="Meiryo"/>
                <a:sym typeface="Meiryo"/>
              </a:rPr>
              <a:t>67.</a:t>
            </a:r>
            <a:r>
              <a:rPr lang="ja-JP" sz="1800">
                <a:latin typeface="Arial"/>
                <a:ea typeface="Arial"/>
                <a:cs typeface="Arial"/>
                <a:sym typeface="Arial"/>
              </a:rPr>
              <a:t>Ciscoルータ - show interfaces⑥</a:t>
            </a:r>
            <a:endParaRPr sz="18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68.Ciscoルータ - show interfaces⑦</a:t>
            </a:r>
            <a:br>
              <a:rPr lang="ja-JP" sz="1800">
                <a:latin typeface="Meiryo"/>
                <a:ea typeface="Meiryo"/>
                <a:cs typeface="Meiryo"/>
                <a:sym typeface="Meiryo"/>
              </a:rPr>
            </a:br>
            <a:r>
              <a:rPr lang="ja-JP" sz="1800">
                <a:latin typeface="Meiryo"/>
                <a:ea typeface="Meiryo"/>
                <a:cs typeface="Meiryo"/>
                <a:sym typeface="Meiryo"/>
              </a:rPr>
              <a:t>69.Ciscoルータ - show interfaces（ 物理層とデータリンク層の正常確認 ）①</a:t>
            </a:r>
            <a:br>
              <a:rPr lang="ja-JP" sz="1800">
                <a:latin typeface="Meiryo"/>
                <a:ea typeface="Meiryo"/>
                <a:cs typeface="Meiryo"/>
                <a:sym typeface="Meiryo"/>
              </a:rPr>
            </a:br>
            <a:r>
              <a:rPr lang="ja-JP" sz="1800">
                <a:latin typeface="Meiryo"/>
                <a:ea typeface="Meiryo"/>
                <a:cs typeface="Meiryo"/>
                <a:sym typeface="Meiryo"/>
              </a:rPr>
              <a:t>70.Ciscoルータ - show interfaces（ 物理層とデータリンク層の正常確認 ）①</a:t>
            </a:r>
            <a:endParaRPr sz="1800">
              <a:latin typeface="Meiryo"/>
              <a:ea typeface="Meiryo"/>
              <a:cs typeface="Meiryo"/>
              <a:sym typeface="Meiryo"/>
            </a:endParaRPr>
          </a:p>
          <a:p>
            <a:pPr indent="0" lvl="0" marL="0" rtl="0" algn="l">
              <a:spcBef>
                <a:spcPts val="0"/>
              </a:spcBef>
              <a:spcAft>
                <a:spcPts val="0"/>
              </a:spcAft>
              <a:buNone/>
            </a:pPr>
            <a:r>
              <a:rPr lang="ja-JP" sz="1800">
                <a:latin typeface="Meiryo"/>
                <a:ea typeface="Meiryo"/>
                <a:cs typeface="Meiryo"/>
                <a:sym typeface="Meiryo"/>
              </a:rPr>
              <a:t>71.参考リンク①</a:t>
            </a:r>
            <a:endParaRPr sz="1800">
              <a:latin typeface="Meiryo"/>
              <a:ea typeface="Meiryo"/>
              <a:cs typeface="Meiryo"/>
              <a:sym typeface="Meiryo"/>
            </a:endParaRPr>
          </a:p>
          <a:p>
            <a:pPr indent="0" lvl="0" marL="0" rtl="0" algn="l">
              <a:spcBef>
                <a:spcPts val="0"/>
              </a:spcBef>
              <a:spcAft>
                <a:spcPts val="0"/>
              </a:spcAft>
              <a:buClr>
                <a:schemeClr val="dk1"/>
              </a:buClr>
              <a:buSzPts val="1100"/>
              <a:buFont typeface="Arial"/>
              <a:buNone/>
            </a:pPr>
            <a:r>
              <a:rPr lang="ja-JP" sz="1800">
                <a:latin typeface="Meiryo"/>
                <a:ea typeface="Meiryo"/>
                <a:cs typeface="Meiryo"/>
                <a:sym typeface="Meiryo"/>
              </a:rPr>
              <a:t>72.参考リンク②</a:t>
            </a:r>
            <a:endParaRPr sz="1800">
              <a:latin typeface="Meiryo"/>
              <a:ea typeface="Meiryo"/>
              <a:cs typeface="Meiryo"/>
              <a:sym typeface="Meiry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idx="1" type="body"/>
          </p:nvPr>
        </p:nvSpPr>
        <p:spPr>
          <a:xfrm>
            <a:off x="609600" y="1526476"/>
            <a:ext cx="10972800" cy="3636300"/>
          </a:xfrm>
          <a:prstGeom prst="rect">
            <a:avLst/>
          </a:prstGeom>
        </p:spPr>
        <p:txBody>
          <a:bodyPr anchorCtr="0" anchor="t" bIns="45700" lIns="91425" spcFirstLastPara="1" rIns="91425" wrap="square" tIns="45700">
            <a:normAutofit/>
          </a:bodyPr>
          <a:lstStyle/>
          <a:p>
            <a:pPr indent="0" lvl="0" marL="0" rtl="0" algn="l">
              <a:lnSpc>
                <a:spcPct val="157142"/>
              </a:lnSpc>
              <a:spcBef>
                <a:spcPts val="900"/>
              </a:spcBef>
              <a:spcAft>
                <a:spcPts val="0"/>
              </a:spcAft>
              <a:buClr>
                <a:schemeClr val="dk1"/>
              </a:buClr>
              <a:buSzPts val="1100"/>
              <a:buFont typeface="Arial"/>
              <a:buNone/>
            </a:pPr>
            <a:r>
              <a:rPr lang="ja-JP" sz="1800">
                <a:highlight>
                  <a:srgbClr val="FFFFFF"/>
                </a:highlight>
                <a:latin typeface="Arial"/>
                <a:ea typeface="Arial"/>
                <a:cs typeface="Arial"/>
                <a:sym typeface="Arial"/>
              </a:rPr>
              <a:t>・ネットワークの細分化、いわゆるネットワークを複数のエリアに分割し、共通のポリシーやIGPで「内と外」を意味づけた。</a:t>
            </a:r>
            <a:endParaRPr sz="1800">
              <a:highlight>
                <a:srgbClr val="FFFFFF"/>
              </a:highlight>
              <a:latin typeface="Arial"/>
              <a:ea typeface="Arial"/>
              <a:cs typeface="Arial"/>
              <a:sym typeface="Arial"/>
            </a:endParaRPr>
          </a:p>
          <a:p>
            <a:pPr indent="0" lvl="0" marL="0" rtl="0" algn="l">
              <a:lnSpc>
                <a:spcPct val="157142"/>
              </a:lnSpc>
              <a:spcBef>
                <a:spcPts val="900"/>
              </a:spcBef>
              <a:spcAft>
                <a:spcPts val="0"/>
              </a:spcAft>
              <a:buClr>
                <a:schemeClr val="dk1"/>
              </a:buClr>
              <a:buSzPts val="1100"/>
              <a:buFont typeface="Arial"/>
              <a:buNone/>
            </a:pPr>
            <a:r>
              <a:rPr lang="ja-JP" sz="1800">
                <a:highlight>
                  <a:srgbClr val="FFFFFF"/>
                </a:highlight>
                <a:latin typeface="Arial"/>
                <a:ea typeface="Arial"/>
                <a:cs typeface="Arial"/>
                <a:sym typeface="Arial"/>
              </a:rPr>
              <a:t>・</a:t>
            </a:r>
            <a:r>
              <a:rPr b="1" lang="ja-JP" sz="1800">
                <a:solidFill>
                  <a:srgbClr val="FF0000"/>
                </a:solidFill>
                <a:highlight>
                  <a:srgbClr val="FFFFFF"/>
                </a:highlight>
                <a:latin typeface="Arial"/>
                <a:ea typeface="Arial"/>
                <a:cs typeface="Arial"/>
                <a:sym typeface="Arial"/>
              </a:rPr>
              <a:t>関連性の低い情報なら概要だけ掴み、関連性の高い情報を詳しく把握する</a:t>
            </a:r>
            <a:r>
              <a:rPr lang="ja-JP" sz="1800">
                <a:highlight>
                  <a:srgbClr val="FFFFFF"/>
                </a:highlight>
                <a:latin typeface="Arial"/>
                <a:ea typeface="Arial"/>
                <a:cs typeface="Arial"/>
                <a:sym typeface="Arial"/>
              </a:rPr>
              <a:t>。そういう基準に則って、エリア内のルーターは所在エリアの詳細なネットワーク構成を記録し、エリアの外に流出させない。一方、エリア外のネットワーク構成の詳細を知る必要がなくなることは、大規模ネットワーク内のLSAやり取りの削減・帯域幅の節約に繋がる。</a:t>
            </a:r>
            <a:endParaRPr sz="1800">
              <a:highlight>
                <a:srgbClr val="FFFFFF"/>
              </a:highlight>
              <a:latin typeface="Arial"/>
              <a:ea typeface="Arial"/>
              <a:cs typeface="Arial"/>
              <a:sym typeface="Arial"/>
            </a:endParaRPr>
          </a:p>
          <a:p>
            <a:pPr indent="0" lvl="0" marL="0" rtl="0" algn="l">
              <a:spcBef>
                <a:spcPts val="900"/>
              </a:spcBef>
              <a:spcAft>
                <a:spcPts val="0"/>
              </a:spcAft>
              <a:buNone/>
            </a:pPr>
            <a:r>
              <a:t/>
            </a:r>
            <a:endParaRPr sz="1800"/>
          </a:p>
        </p:txBody>
      </p:sp>
      <p:sp>
        <p:nvSpPr>
          <p:cNvPr id="312" name="Google Shape;312;p36"/>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OSPFエリアの内部と外部①</a:t>
            </a:r>
            <a:endParaRPr/>
          </a:p>
        </p:txBody>
      </p:sp>
      <p:sp>
        <p:nvSpPr>
          <p:cNvPr id="313" name="Google Shape;313;p36"/>
          <p:cNvSpPr/>
          <p:nvPr/>
        </p:nvSpPr>
        <p:spPr>
          <a:xfrm>
            <a:off x="339525" y="1102000"/>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pic>
        <p:nvPicPr>
          <p:cNvPr id="314" name="Google Shape;314;p36"/>
          <p:cNvPicPr preferRelativeResize="0"/>
          <p:nvPr/>
        </p:nvPicPr>
        <p:blipFill>
          <a:blip r:embed="rId3">
            <a:alphaModFix/>
          </a:blip>
          <a:stretch>
            <a:fillRect/>
          </a:stretch>
        </p:blipFill>
        <p:spPr>
          <a:xfrm>
            <a:off x="6586050" y="3922675"/>
            <a:ext cx="4996350" cy="2508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idx="1" type="body"/>
          </p:nvPr>
        </p:nvSpPr>
        <p:spPr>
          <a:xfrm>
            <a:off x="609600" y="5149450"/>
            <a:ext cx="10972800" cy="1472400"/>
          </a:xfrm>
          <a:prstGeom prst="rect">
            <a:avLst/>
          </a:prstGeom>
        </p:spPr>
        <p:txBody>
          <a:bodyPr anchorCtr="0" anchor="t" bIns="45700" lIns="91425" spcFirstLastPara="1" rIns="91425" wrap="square" tIns="45700">
            <a:normAutofit/>
          </a:bodyPr>
          <a:lstStyle/>
          <a:p>
            <a:pPr indent="0" lvl="0" marL="0" rtl="0" algn="l">
              <a:lnSpc>
                <a:spcPct val="157142"/>
              </a:lnSpc>
              <a:spcBef>
                <a:spcPts val="900"/>
              </a:spcBef>
              <a:spcAft>
                <a:spcPts val="900"/>
              </a:spcAft>
              <a:buNone/>
            </a:pPr>
            <a:r>
              <a:rPr lang="ja-JP" sz="1800">
                <a:highlight>
                  <a:srgbClr val="FFFFFF"/>
                </a:highlight>
                <a:latin typeface="Arial"/>
                <a:ea typeface="Arial"/>
                <a:cs typeface="Arial"/>
                <a:sym typeface="Arial"/>
              </a:rPr>
              <a:t>・</a:t>
            </a:r>
            <a:r>
              <a:rPr lang="ja-JP" sz="1800">
                <a:solidFill>
                  <a:srgbClr val="202020"/>
                </a:solidFill>
                <a:highlight>
                  <a:srgbClr val="FFFFFF"/>
                </a:highlight>
                <a:latin typeface="Arial"/>
                <a:ea typeface="Arial"/>
                <a:cs typeface="Arial"/>
                <a:sym typeface="Arial"/>
              </a:rPr>
              <a:t>さらに、</a:t>
            </a:r>
            <a:r>
              <a:rPr b="1" lang="ja-JP" sz="1800">
                <a:solidFill>
                  <a:srgbClr val="FF0000"/>
                </a:solidFill>
                <a:highlight>
                  <a:srgbClr val="FFFFFF"/>
                </a:highlight>
                <a:latin typeface="Arial"/>
                <a:ea typeface="Arial"/>
                <a:cs typeface="Arial"/>
                <a:sym typeface="Arial"/>
              </a:rPr>
              <a:t>エリア内のネットワーク構成が変わる場合</a:t>
            </a:r>
            <a:r>
              <a:rPr lang="ja-JP" sz="1800">
                <a:solidFill>
                  <a:srgbClr val="202020"/>
                </a:solidFill>
                <a:highlight>
                  <a:srgbClr val="FFFFFF"/>
                </a:highlight>
                <a:latin typeface="Arial"/>
                <a:ea typeface="Arial"/>
                <a:cs typeface="Arial"/>
                <a:sym typeface="Arial"/>
              </a:rPr>
              <a:t>、各ルートのSPF値もそれなりに変わる。エリア内のすべてのルーターに知らせが届き、共有されたLSDBは更新される。それに対して、</a:t>
            </a:r>
            <a:r>
              <a:rPr b="1" lang="ja-JP" sz="1800">
                <a:solidFill>
                  <a:srgbClr val="FF0000"/>
                </a:solidFill>
                <a:highlight>
                  <a:srgbClr val="FFFFFF"/>
                </a:highlight>
                <a:latin typeface="Arial"/>
                <a:ea typeface="Arial"/>
                <a:cs typeface="Arial"/>
                <a:sym typeface="Arial"/>
              </a:rPr>
              <a:t>エリア外のネットワーク構成に変更がないため、</a:t>
            </a:r>
            <a:r>
              <a:rPr lang="ja-JP" sz="1800">
                <a:solidFill>
                  <a:srgbClr val="202020"/>
                </a:solidFill>
                <a:highlight>
                  <a:srgbClr val="FFFFFF"/>
                </a:highlight>
                <a:latin typeface="Arial"/>
                <a:ea typeface="Arial"/>
                <a:cs typeface="Arial"/>
                <a:sym typeface="Arial"/>
              </a:rPr>
              <a:t>SPF値の再計算を行わずに済む。</a:t>
            </a:r>
            <a:endParaRPr sz="1800"/>
          </a:p>
        </p:txBody>
      </p:sp>
      <p:sp>
        <p:nvSpPr>
          <p:cNvPr id="321" name="Google Shape;321;p37"/>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OSPFエリアの内部と外部②</a:t>
            </a:r>
            <a:endParaRPr/>
          </a:p>
        </p:txBody>
      </p:sp>
      <p:pic>
        <p:nvPicPr>
          <p:cNvPr id="322" name="Google Shape;322;p37"/>
          <p:cNvPicPr preferRelativeResize="0"/>
          <p:nvPr/>
        </p:nvPicPr>
        <p:blipFill>
          <a:blip r:embed="rId3">
            <a:alphaModFix/>
          </a:blip>
          <a:stretch>
            <a:fillRect/>
          </a:stretch>
        </p:blipFill>
        <p:spPr>
          <a:xfrm>
            <a:off x="2152651" y="1097250"/>
            <a:ext cx="7886708" cy="395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8"/>
          <p:cNvSpPr txBox="1"/>
          <p:nvPr>
            <p:ph idx="1" type="body"/>
          </p:nvPr>
        </p:nvSpPr>
        <p:spPr>
          <a:xfrm>
            <a:off x="609600" y="1236275"/>
            <a:ext cx="10972800" cy="583800"/>
          </a:xfrm>
          <a:prstGeom prst="rect">
            <a:avLst/>
          </a:prstGeom>
          <a:solidFill>
            <a:srgbClr val="DFE9FB"/>
          </a:solidFill>
        </p:spPr>
        <p:txBody>
          <a:bodyPr anchorCtr="0" anchor="ctr" bIns="45700" lIns="91425" spcFirstLastPara="1" rIns="91425" wrap="square" tIns="45700">
            <a:normAutofit/>
          </a:bodyPr>
          <a:lstStyle/>
          <a:p>
            <a:pPr indent="0" lvl="0" marL="0" rtl="0" algn="ctr">
              <a:spcBef>
                <a:spcPts val="360"/>
              </a:spcBef>
              <a:spcAft>
                <a:spcPts val="0"/>
              </a:spcAft>
              <a:buNone/>
            </a:pPr>
            <a:r>
              <a:rPr b="1" lang="ja-JP" sz="1800">
                <a:highlight>
                  <a:srgbClr val="DFE9FB"/>
                </a:highlight>
                <a:latin typeface="Meiryo"/>
                <a:ea typeface="Meiryo"/>
                <a:cs typeface="Meiryo"/>
                <a:sym typeface="Meiryo"/>
              </a:rPr>
              <a:t>BGPの特徴</a:t>
            </a:r>
            <a:r>
              <a:rPr b="1" lang="ja-JP" sz="1800">
                <a:highlight>
                  <a:srgbClr val="DFE9FB"/>
                </a:highlight>
                <a:latin typeface="Meiryo"/>
                <a:ea typeface="Meiryo"/>
                <a:cs typeface="Meiryo"/>
                <a:sym typeface="Meiryo"/>
              </a:rPr>
              <a:t>以下の３つを</a:t>
            </a:r>
            <a:r>
              <a:rPr b="1" lang="ja-JP" sz="1800">
                <a:highlight>
                  <a:srgbClr val="DFE9FB"/>
                </a:highlight>
                <a:latin typeface="Meiryo"/>
                <a:ea typeface="Meiryo"/>
                <a:cs typeface="Meiryo"/>
                <a:sym typeface="Meiryo"/>
              </a:rPr>
              <a:t>示します</a:t>
            </a:r>
            <a:endParaRPr b="1" sz="1800"/>
          </a:p>
        </p:txBody>
      </p:sp>
      <p:sp>
        <p:nvSpPr>
          <p:cNvPr id="329" name="Google Shape;329;p38"/>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BGP</a:t>
            </a:r>
            <a:r>
              <a:rPr lang="ja-JP">
                <a:latin typeface="Meiryo"/>
                <a:ea typeface="Meiryo"/>
                <a:cs typeface="Meiryo"/>
                <a:sym typeface="Meiryo"/>
              </a:rPr>
              <a:t>の特徴</a:t>
            </a:r>
            <a:endParaRPr>
              <a:latin typeface="Meiryo"/>
              <a:ea typeface="Meiryo"/>
              <a:cs typeface="Meiryo"/>
              <a:sym typeface="Meiryo"/>
            </a:endParaRPr>
          </a:p>
        </p:txBody>
      </p:sp>
      <p:sp>
        <p:nvSpPr>
          <p:cNvPr id="330" name="Google Shape;330;p38"/>
          <p:cNvSpPr txBox="1"/>
          <p:nvPr/>
        </p:nvSpPr>
        <p:spPr>
          <a:xfrm>
            <a:off x="609600" y="2177825"/>
            <a:ext cx="10972800" cy="2355900"/>
          </a:xfrm>
          <a:prstGeom prst="rect">
            <a:avLst/>
          </a:prstGeom>
          <a:noFill/>
          <a:ln>
            <a:noFill/>
          </a:ln>
        </p:spPr>
        <p:txBody>
          <a:bodyPr anchorCtr="0" anchor="t" bIns="91425" lIns="91425" spcFirstLastPara="1" rIns="91425" wrap="square" tIns="91425">
            <a:spAutoFit/>
          </a:bodyPr>
          <a:lstStyle/>
          <a:p>
            <a:pPr indent="-381000" lvl="0" marL="482600" marR="25400" rtl="0" algn="l">
              <a:lnSpc>
                <a:spcPct val="115000"/>
              </a:lnSpc>
              <a:spcBef>
                <a:spcPts val="200"/>
              </a:spcBef>
              <a:spcAft>
                <a:spcPts val="0"/>
              </a:spcAft>
              <a:buClr>
                <a:srgbClr val="333333"/>
              </a:buClr>
              <a:buSzPts val="2400"/>
              <a:buFont typeface="Meiryo"/>
              <a:buChar char="★"/>
            </a:pPr>
            <a:r>
              <a:rPr b="1" lang="ja-JP" sz="2400">
                <a:solidFill>
                  <a:srgbClr val="FF0000"/>
                </a:solidFill>
                <a:highlight>
                  <a:srgbClr val="FFFFFF"/>
                </a:highlight>
                <a:latin typeface="Meiryo"/>
                <a:ea typeface="Meiryo"/>
                <a:cs typeface="Meiryo"/>
                <a:sym typeface="Meiryo"/>
              </a:rPr>
              <a:t>特徴①</a:t>
            </a:r>
            <a:r>
              <a:rPr lang="ja-JP" sz="2400">
                <a:solidFill>
                  <a:srgbClr val="333333"/>
                </a:solidFill>
                <a:highlight>
                  <a:srgbClr val="FFFFFF"/>
                </a:highlight>
                <a:latin typeface="Meiryo"/>
                <a:ea typeface="Meiryo"/>
                <a:cs typeface="Meiryo"/>
                <a:sym typeface="Meiryo"/>
              </a:rPr>
              <a:t>：</a:t>
            </a:r>
            <a:r>
              <a:rPr lang="ja-JP" sz="2400">
                <a:solidFill>
                  <a:srgbClr val="333333"/>
                </a:solidFill>
                <a:highlight>
                  <a:srgbClr val="FFFFFF"/>
                </a:highlight>
                <a:latin typeface="Meiryo"/>
                <a:ea typeface="Meiryo"/>
                <a:cs typeface="Meiryo"/>
                <a:sym typeface="Meiryo"/>
              </a:rPr>
              <a:t>AS番号を利用したルーティング</a:t>
            </a:r>
            <a:endParaRPr sz="2400">
              <a:solidFill>
                <a:srgbClr val="333333"/>
              </a:solidFill>
              <a:highlight>
                <a:srgbClr val="FFFFFF"/>
              </a:highlight>
              <a:latin typeface="Meiryo"/>
              <a:ea typeface="Meiryo"/>
              <a:cs typeface="Meiryo"/>
              <a:sym typeface="Meiryo"/>
            </a:endParaRPr>
          </a:p>
          <a:p>
            <a:pPr indent="0" lvl="0" marL="457200" marR="25400" rtl="0" algn="l">
              <a:lnSpc>
                <a:spcPct val="115000"/>
              </a:lnSpc>
              <a:spcBef>
                <a:spcPts val="200"/>
              </a:spcBef>
              <a:spcAft>
                <a:spcPts val="0"/>
              </a:spcAft>
              <a:buNone/>
            </a:pPr>
            <a:r>
              <a:t/>
            </a:r>
            <a:endParaRPr sz="2400">
              <a:solidFill>
                <a:srgbClr val="333333"/>
              </a:solidFill>
              <a:highlight>
                <a:srgbClr val="FFFFFF"/>
              </a:highlight>
              <a:latin typeface="Meiryo"/>
              <a:ea typeface="Meiryo"/>
              <a:cs typeface="Meiryo"/>
              <a:sym typeface="Meiryo"/>
            </a:endParaRPr>
          </a:p>
          <a:p>
            <a:pPr indent="-381000" lvl="0" marL="482600" marR="25400" rtl="0" algn="l">
              <a:lnSpc>
                <a:spcPct val="115000"/>
              </a:lnSpc>
              <a:spcBef>
                <a:spcPts val="200"/>
              </a:spcBef>
              <a:spcAft>
                <a:spcPts val="0"/>
              </a:spcAft>
              <a:buClr>
                <a:srgbClr val="333333"/>
              </a:buClr>
              <a:buSzPts val="2400"/>
              <a:buFont typeface="Meiryo"/>
              <a:buChar char="★"/>
            </a:pPr>
            <a:r>
              <a:rPr b="1" lang="ja-JP" sz="2400">
                <a:solidFill>
                  <a:srgbClr val="FF0000"/>
                </a:solidFill>
                <a:highlight>
                  <a:srgbClr val="FFFFFF"/>
                </a:highlight>
                <a:latin typeface="Meiryo"/>
                <a:ea typeface="Meiryo"/>
                <a:cs typeface="Meiryo"/>
                <a:sym typeface="Meiryo"/>
              </a:rPr>
              <a:t>特徴②</a:t>
            </a:r>
            <a:r>
              <a:rPr lang="ja-JP" sz="2400">
                <a:solidFill>
                  <a:srgbClr val="333333"/>
                </a:solidFill>
                <a:highlight>
                  <a:srgbClr val="FFFFFF"/>
                </a:highlight>
                <a:latin typeface="Meiryo"/>
                <a:ea typeface="Meiryo"/>
                <a:cs typeface="Meiryo"/>
                <a:sym typeface="Meiryo"/>
              </a:rPr>
              <a:t>：</a:t>
            </a:r>
            <a:r>
              <a:rPr lang="ja-JP" sz="2400">
                <a:solidFill>
                  <a:srgbClr val="333333"/>
                </a:solidFill>
                <a:highlight>
                  <a:srgbClr val="FFFFFF"/>
                </a:highlight>
                <a:latin typeface="Meiryo"/>
                <a:ea typeface="Meiryo"/>
                <a:cs typeface="Meiryo"/>
                <a:sym typeface="Meiryo"/>
              </a:rPr>
              <a:t>経路ベクトル型のルーティングプロトコル</a:t>
            </a:r>
            <a:endParaRPr sz="2400">
              <a:solidFill>
                <a:srgbClr val="333333"/>
              </a:solidFill>
              <a:highlight>
                <a:srgbClr val="FFFFFF"/>
              </a:highlight>
              <a:latin typeface="Meiryo"/>
              <a:ea typeface="Meiryo"/>
              <a:cs typeface="Meiryo"/>
              <a:sym typeface="Meiryo"/>
            </a:endParaRPr>
          </a:p>
          <a:p>
            <a:pPr indent="0" lvl="0" marL="457200" marR="25400" rtl="0" algn="l">
              <a:lnSpc>
                <a:spcPct val="115000"/>
              </a:lnSpc>
              <a:spcBef>
                <a:spcPts val="200"/>
              </a:spcBef>
              <a:spcAft>
                <a:spcPts val="0"/>
              </a:spcAft>
              <a:buNone/>
            </a:pPr>
            <a:r>
              <a:t/>
            </a:r>
            <a:endParaRPr sz="2400">
              <a:solidFill>
                <a:srgbClr val="333333"/>
              </a:solidFill>
              <a:highlight>
                <a:srgbClr val="FFFFFF"/>
              </a:highlight>
              <a:latin typeface="Meiryo"/>
              <a:ea typeface="Meiryo"/>
              <a:cs typeface="Meiryo"/>
              <a:sym typeface="Meiryo"/>
            </a:endParaRPr>
          </a:p>
          <a:p>
            <a:pPr indent="-381000" lvl="0" marL="482600" marR="25400" rtl="0" algn="l">
              <a:lnSpc>
                <a:spcPct val="115000"/>
              </a:lnSpc>
              <a:spcBef>
                <a:spcPts val="200"/>
              </a:spcBef>
              <a:spcAft>
                <a:spcPts val="0"/>
              </a:spcAft>
              <a:buClr>
                <a:srgbClr val="333333"/>
              </a:buClr>
              <a:buSzPts val="2400"/>
              <a:buFont typeface="Meiryo"/>
              <a:buChar char="★"/>
            </a:pPr>
            <a:r>
              <a:rPr b="1" lang="ja-JP" sz="2400">
                <a:solidFill>
                  <a:srgbClr val="FF0000"/>
                </a:solidFill>
                <a:highlight>
                  <a:srgbClr val="FFFFFF"/>
                </a:highlight>
                <a:latin typeface="Meiryo"/>
                <a:ea typeface="Meiryo"/>
                <a:cs typeface="Meiryo"/>
                <a:sym typeface="Meiryo"/>
              </a:rPr>
              <a:t>特徴③</a:t>
            </a:r>
            <a:r>
              <a:rPr lang="ja-JP" sz="2400">
                <a:solidFill>
                  <a:srgbClr val="333333"/>
                </a:solidFill>
                <a:highlight>
                  <a:srgbClr val="FFFFFF"/>
                </a:highlight>
                <a:latin typeface="Meiryo"/>
                <a:ea typeface="Meiryo"/>
                <a:cs typeface="Meiryo"/>
                <a:sym typeface="Meiryo"/>
              </a:rPr>
              <a:t>：</a:t>
            </a:r>
            <a:r>
              <a:rPr lang="ja-JP" sz="2400">
                <a:solidFill>
                  <a:srgbClr val="333333"/>
                </a:solidFill>
                <a:highlight>
                  <a:srgbClr val="FFFFFF"/>
                </a:highlight>
                <a:latin typeface="Meiryo"/>
                <a:ea typeface="Meiryo"/>
                <a:cs typeface="Meiryo"/>
                <a:sym typeface="Meiryo"/>
              </a:rPr>
              <a:t>TCPを利用した通信接続で差分アップデート</a:t>
            </a:r>
            <a:endParaRPr sz="2400">
              <a:solidFill>
                <a:srgbClr val="333333"/>
              </a:solidFill>
              <a:highlight>
                <a:srgbClr val="FFFFFF"/>
              </a:highlight>
              <a:latin typeface="Meiryo"/>
              <a:ea typeface="Meiryo"/>
              <a:cs typeface="Meiryo"/>
              <a:sym typeface="Meiry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ph idx="1" type="body"/>
          </p:nvPr>
        </p:nvSpPr>
        <p:spPr>
          <a:xfrm>
            <a:off x="623400" y="1340772"/>
            <a:ext cx="10972800" cy="1951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Meiryo"/>
                <a:ea typeface="Meiryo"/>
                <a:cs typeface="Meiryo"/>
                <a:sym typeface="Meiryo"/>
              </a:rPr>
              <a:t>・BGPはAS間でのルーティングを行うためのプロトコルなので、</a:t>
            </a:r>
            <a:r>
              <a:rPr lang="ja-JP" sz="1800">
                <a:highlight>
                  <a:srgbClr val="FFFFFF"/>
                </a:highlight>
                <a:uFill>
                  <a:noFill/>
                </a:uFill>
                <a:latin typeface="Meiryo"/>
                <a:ea typeface="Meiryo"/>
                <a:cs typeface="Meiryo"/>
                <a:sym typeface="Meiryo"/>
                <a:hlinkClick r:id="rId3"/>
              </a:rPr>
              <a:t>RIP</a:t>
            </a:r>
            <a:r>
              <a:rPr lang="ja-JP" sz="1800">
                <a:highlight>
                  <a:srgbClr val="FFFFFF"/>
                </a:highlight>
                <a:latin typeface="Meiryo"/>
                <a:ea typeface="Meiryo"/>
                <a:cs typeface="Meiryo"/>
                <a:sym typeface="Meiryo"/>
              </a:rPr>
              <a:t>や</a:t>
            </a:r>
            <a:r>
              <a:rPr lang="ja-JP" sz="1800">
                <a:highlight>
                  <a:srgbClr val="FFFFFF"/>
                </a:highlight>
                <a:uFill>
                  <a:noFill/>
                </a:uFill>
                <a:latin typeface="Meiryo"/>
                <a:ea typeface="Meiryo"/>
                <a:cs typeface="Meiryo"/>
                <a:sym typeface="Meiryo"/>
                <a:hlinkClick r:id="rId4"/>
              </a:rPr>
              <a:t>OSPF</a:t>
            </a:r>
            <a:r>
              <a:rPr lang="ja-JP" sz="1800">
                <a:highlight>
                  <a:srgbClr val="FFFFFF"/>
                </a:highlight>
                <a:latin typeface="Meiryo"/>
                <a:ea typeface="Meiryo"/>
                <a:cs typeface="Meiryo"/>
                <a:sym typeface="Meiryo"/>
              </a:rPr>
              <a:t>のようにIPアドレスをもとに経路を決定するのではなく、</a:t>
            </a:r>
            <a:r>
              <a:rPr b="1" lang="ja-JP" sz="1800">
                <a:solidFill>
                  <a:srgbClr val="FF0000"/>
                </a:solidFill>
                <a:highlight>
                  <a:srgbClr val="FFFFFF"/>
                </a:highlight>
                <a:latin typeface="Meiryo"/>
                <a:ea typeface="Meiryo"/>
                <a:cs typeface="Meiryo"/>
                <a:sym typeface="Meiryo"/>
              </a:rPr>
              <a:t>AS番号をもとに</a:t>
            </a:r>
            <a:r>
              <a:rPr lang="ja-JP" sz="1800">
                <a:solidFill>
                  <a:srgbClr val="000000"/>
                </a:solidFill>
                <a:highlight>
                  <a:srgbClr val="FFFFFF"/>
                </a:highlight>
                <a:latin typeface="Meiryo"/>
                <a:ea typeface="Meiryo"/>
                <a:cs typeface="Meiryo"/>
                <a:sym typeface="Meiryo"/>
              </a:rPr>
              <a:t>ルーティング</a:t>
            </a:r>
            <a:r>
              <a:rPr lang="ja-JP" sz="1800">
                <a:highlight>
                  <a:srgbClr val="FFFFFF"/>
                </a:highlight>
                <a:latin typeface="Meiryo"/>
                <a:ea typeface="Meiryo"/>
                <a:cs typeface="Meiryo"/>
                <a:sym typeface="Meiryo"/>
              </a:rPr>
              <a:t>を行います。</a:t>
            </a:r>
            <a:endParaRPr sz="1800">
              <a:highlight>
                <a:srgbClr val="FFFFFF"/>
              </a:highlight>
              <a:latin typeface="Meiryo"/>
              <a:ea typeface="Meiryo"/>
              <a:cs typeface="Meiryo"/>
              <a:sym typeface="Meiryo"/>
            </a:endParaRPr>
          </a:p>
          <a:p>
            <a:pPr indent="0" lvl="0" marL="0" rtl="0" algn="l">
              <a:spcBef>
                <a:spcPts val="360"/>
              </a:spcBef>
              <a:spcAft>
                <a:spcPts val="0"/>
              </a:spcAft>
              <a:buNone/>
            </a:pPr>
            <a:r>
              <a:t/>
            </a:r>
            <a:endParaRPr sz="1800">
              <a:highlight>
                <a:srgbClr val="FFFFFF"/>
              </a:highlight>
              <a:latin typeface="Meiryo"/>
              <a:ea typeface="Meiryo"/>
              <a:cs typeface="Meiryo"/>
              <a:sym typeface="Meiryo"/>
            </a:endParaRPr>
          </a:p>
          <a:p>
            <a:pPr indent="0" lvl="0" marL="0" rtl="0" algn="l">
              <a:spcBef>
                <a:spcPts val="360"/>
              </a:spcBef>
              <a:spcAft>
                <a:spcPts val="0"/>
              </a:spcAft>
              <a:buNone/>
            </a:pPr>
            <a:r>
              <a:rPr lang="ja-JP" sz="1800">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AS番号</a:t>
            </a:r>
            <a:r>
              <a:rPr lang="ja-JP" sz="1800">
                <a:solidFill>
                  <a:srgbClr val="333333"/>
                </a:solidFill>
                <a:highlight>
                  <a:srgbClr val="FFFFFF"/>
                </a:highlight>
                <a:latin typeface="Meiryo"/>
                <a:ea typeface="Meiryo"/>
                <a:cs typeface="Meiryo"/>
                <a:sym typeface="Meiryo"/>
              </a:rPr>
              <a:t>は、ASを識別可能とするために</a:t>
            </a:r>
            <a:r>
              <a:rPr b="1" lang="ja-JP" sz="1800">
                <a:solidFill>
                  <a:srgbClr val="333333"/>
                </a:solidFill>
                <a:highlight>
                  <a:srgbClr val="FFFFFF"/>
                </a:highlight>
                <a:latin typeface="Meiryo"/>
                <a:ea typeface="Meiryo"/>
                <a:cs typeface="Meiryo"/>
                <a:sym typeface="Meiryo"/>
              </a:rPr>
              <a:t>IANA</a:t>
            </a:r>
            <a:r>
              <a:rPr lang="ja-JP" sz="1800">
                <a:solidFill>
                  <a:srgbClr val="333333"/>
                </a:solidFill>
                <a:highlight>
                  <a:srgbClr val="FFFFFF"/>
                </a:highlight>
                <a:latin typeface="Meiryo"/>
                <a:ea typeface="Meiryo"/>
                <a:cs typeface="Meiryo"/>
                <a:sym typeface="Meiryo"/>
              </a:rPr>
              <a:t> (</a:t>
            </a:r>
            <a:r>
              <a:rPr b="1" lang="ja-JP" sz="1800">
                <a:solidFill>
                  <a:srgbClr val="333333"/>
                </a:solidFill>
                <a:highlight>
                  <a:srgbClr val="FFFFFF"/>
                </a:highlight>
                <a:latin typeface="Meiryo"/>
                <a:ea typeface="Meiryo"/>
                <a:cs typeface="Meiryo"/>
                <a:sym typeface="Meiryo"/>
              </a:rPr>
              <a:t>I</a:t>
            </a:r>
            <a:r>
              <a:rPr lang="ja-JP" sz="1800">
                <a:solidFill>
                  <a:srgbClr val="333333"/>
                </a:solidFill>
                <a:highlight>
                  <a:srgbClr val="FFFFFF"/>
                </a:highlight>
                <a:latin typeface="Meiryo"/>
                <a:ea typeface="Meiryo"/>
                <a:cs typeface="Meiryo"/>
                <a:sym typeface="Meiryo"/>
              </a:rPr>
              <a:t>nternet </a:t>
            </a:r>
            <a:r>
              <a:rPr b="1" lang="ja-JP" sz="1800">
                <a:solidFill>
                  <a:srgbClr val="333333"/>
                </a:solidFill>
                <a:highlight>
                  <a:srgbClr val="FFFFFF"/>
                </a:highlight>
                <a:latin typeface="Meiryo"/>
                <a:ea typeface="Meiryo"/>
                <a:cs typeface="Meiryo"/>
                <a:sym typeface="Meiryo"/>
              </a:rPr>
              <a:t>A</a:t>
            </a:r>
            <a:r>
              <a:rPr lang="ja-JP" sz="1800">
                <a:solidFill>
                  <a:srgbClr val="333333"/>
                </a:solidFill>
                <a:highlight>
                  <a:srgbClr val="FFFFFF"/>
                </a:highlight>
                <a:latin typeface="Meiryo"/>
                <a:ea typeface="Meiryo"/>
                <a:cs typeface="Meiryo"/>
                <a:sym typeface="Meiryo"/>
              </a:rPr>
              <a:t>ssigned </a:t>
            </a:r>
            <a:r>
              <a:rPr b="1" lang="ja-JP" sz="1800">
                <a:solidFill>
                  <a:srgbClr val="333333"/>
                </a:solidFill>
                <a:highlight>
                  <a:srgbClr val="FFFFFF"/>
                </a:highlight>
                <a:latin typeface="Meiryo"/>
                <a:ea typeface="Meiryo"/>
                <a:cs typeface="Meiryo"/>
                <a:sym typeface="Meiryo"/>
              </a:rPr>
              <a:t>N</a:t>
            </a:r>
            <a:r>
              <a:rPr lang="ja-JP" sz="1800">
                <a:solidFill>
                  <a:srgbClr val="333333"/>
                </a:solidFill>
                <a:highlight>
                  <a:srgbClr val="FFFFFF"/>
                </a:highlight>
                <a:latin typeface="Meiryo"/>
                <a:ea typeface="Meiryo"/>
                <a:cs typeface="Meiryo"/>
                <a:sym typeface="Meiryo"/>
              </a:rPr>
              <a:t>umbers </a:t>
            </a:r>
            <a:r>
              <a:rPr b="1" lang="ja-JP" sz="1800">
                <a:solidFill>
                  <a:srgbClr val="333333"/>
                </a:solidFill>
                <a:highlight>
                  <a:srgbClr val="FFFFFF"/>
                </a:highlight>
                <a:latin typeface="Meiryo"/>
                <a:ea typeface="Meiryo"/>
                <a:cs typeface="Meiryo"/>
                <a:sym typeface="Meiryo"/>
              </a:rPr>
              <a:t>A</a:t>
            </a:r>
            <a:r>
              <a:rPr lang="ja-JP" sz="1800">
                <a:solidFill>
                  <a:srgbClr val="333333"/>
                </a:solidFill>
                <a:highlight>
                  <a:srgbClr val="FFFFFF"/>
                </a:highlight>
                <a:latin typeface="Meiryo"/>
                <a:ea typeface="Meiryo"/>
                <a:cs typeface="Meiryo"/>
                <a:sym typeface="Meiryo"/>
              </a:rPr>
              <a:t>uthority / インターネット番号割当機関)が割り振った一意の番号です。</a:t>
            </a:r>
            <a:endParaRPr sz="1800">
              <a:highlight>
                <a:srgbClr val="FFFFFF"/>
              </a:highlight>
              <a:latin typeface="Meiryo"/>
              <a:ea typeface="Meiryo"/>
              <a:cs typeface="Meiryo"/>
              <a:sym typeface="Meiryo"/>
            </a:endParaRPr>
          </a:p>
        </p:txBody>
      </p:sp>
      <p:sp>
        <p:nvSpPr>
          <p:cNvPr id="337" name="Google Shape;337;p39"/>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90500" rtl="0" algn="l">
              <a:lnSpc>
                <a:spcPct val="125000"/>
              </a:lnSpc>
              <a:spcBef>
                <a:spcPts val="0"/>
              </a:spcBef>
              <a:spcAft>
                <a:spcPts val="3500"/>
              </a:spcAft>
              <a:buNone/>
            </a:pPr>
            <a:r>
              <a:rPr lang="ja-JP">
                <a:solidFill>
                  <a:srgbClr val="333333"/>
                </a:solidFill>
                <a:highlight>
                  <a:srgbClr val="FFFFFF"/>
                </a:highlight>
                <a:latin typeface="Meiryo"/>
                <a:ea typeface="Meiryo"/>
                <a:cs typeface="Meiryo"/>
                <a:sym typeface="Meiryo"/>
              </a:rPr>
              <a:t>BGP特徴①：AS番号によるルーティング</a:t>
            </a:r>
            <a:endParaRPr/>
          </a:p>
        </p:txBody>
      </p:sp>
      <p:sp>
        <p:nvSpPr>
          <p:cNvPr id="338" name="Google Shape;338;p39"/>
          <p:cNvSpPr/>
          <p:nvPr/>
        </p:nvSpPr>
        <p:spPr>
          <a:xfrm>
            <a:off x="413250" y="3357250"/>
            <a:ext cx="11365500" cy="1168800"/>
          </a:xfrm>
          <a:prstGeom prst="roundRect">
            <a:avLst>
              <a:gd fmla="val 16667" name="adj"/>
            </a:avLst>
          </a:prstGeom>
          <a:solidFill>
            <a:srgbClr val="DFE9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1800">
                <a:solidFill>
                  <a:srgbClr val="333333"/>
                </a:solidFill>
                <a:highlight>
                  <a:srgbClr val="DFE9FB"/>
                </a:highlight>
                <a:latin typeface="Meiryo"/>
                <a:ea typeface="Meiryo"/>
                <a:cs typeface="Meiryo"/>
                <a:sym typeface="Meiryo"/>
              </a:rPr>
              <a:t>基本的にはAS番号は世界で</a:t>
            </a:r>
            <a:r>
              <a:rPr b="1" lang="ja-JP" sz="1800">
                <a:solidFill>
                  <a:srgbClr val="FF0000"/>
                </a:solidFill>
                <a:highlight>
                  <a:srgbClr val="DFE9FB"/>
                </a:highlight>
                <a:latin typeface="Meiryo"/>
                <a:ea typeface="Meiryo"/>
                <a:cs typeface="Meiryo"/>
                <a:sym typeface="Meiryo"/>
              </a:rPr>
              <a:t>一つだけの固有の値</a:t>
            </a:r>
            <a:r>
              <a:rPr b="1" lang="ja-JP" sz="1800">
                <a:solidFill>
                  <a:srgbClr val="333333"/>
                </a:solidFill>
                <a:highlight>
                  <a:srgbClr val="DFE9FB"/>
                </a:highlight>
                <a:latin typeface="Meiryo"/>
                <a:ea typeface="Meiryo"/>
                <a:cs typeface="Meiryo"/>
                <a:sym typeface="Meiryo"/>
              </a:rPr>
              <a:t>になるので、この番号を利用してルーティングを行うのがBGPの特徴の１つです。</a:t>
            </a:r>
            <a:endParaRPr b="1" sz="1800">
              <a:highlight>
                <a:srgbClr val="DFE9FB"/>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txBox="1"/>
          <p:nvPr>
            <p:ph idx="1" type="body"/>
          </p:nvPr>
        </p:nvSpPr>
        <p:spPr>
          <a:xfrm>
            <a:off x="238700" y="968448"/>
            <a:ext cx="10972800" cy="705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Meiryo"/>
                <a:ea typeface="Meiryo"/>
                <a:cs typeface="Meiryo"/>
                <a:sym typeface="Meiryo"/>
              </a:rPr>
              <a:t>・</a:t>
            </a:r>
            <a:r>
              <a:rPr lang="ja-JP" sz="1800">
                <a:solidFill>
                  <a:srgbClr val="333333"/>
                </a:solidFill>
                <a:highlight>
                  <a:srgbClr val="FFFFFF"/>
                </a:highlight>
                <a:latin typeface="Meiryo"/>
                <a:ea typeface="Meiryo"/>
                <a:cs typeface="Meiryo"/>
                <a:sym typeface="Meiryo"/>
              </a:rPr>
              <a:t>BGPでは、目的地までパケットを送った際に</a:t>
            </a:r>
            <a:r>
              <a:rPr b="1" lang="ja-JP" sz="1800">
                <a:solidFill>
                  <a:srgbClr val="FF0000"/>
                </a:solidFill>
                <a:highlight>
                  <a:srgbClr val="FFFFFF"/>
                </a:highlight>
                <a:latin typeface="Meiryo"/>
                <a:ea typeface="Meiryo"/>
                <a:cs typeface="Meiryo"/>
                <a:sym typeface="Meiryo"/>
              </a:rPr>
              <a:t>経由するAS番号のリストを作成</a:t>
            </a:r>
            <a:r>
              <a:rPr lang="ja-JP" sz="1800">
                <a:solidFill>
                  <a:srgbClr val="333333"/>
                </a:solidFill>
                <a:highlight>
                  <a:srgbClr val="FFFFFF"/>
                </a:highlight>
                <a:latin typeface="Meiryo"/>
                <a:ea typeface="Meiryo"/>
                <a:cs typeface="Meiryo"/>
                <a:sym typeface="Meiryo"/>
              </a:rPr>
              <a:t>します。これを</a:t>
            </a:r>
            <a:r>
              <a:rPr b="1" lang="ja-JP" sz="1800">
                <a:solidFill>
                  <a:srgbClr val="FF0000"/>
                </a:solidFill>
                <a:highlight>
                  <a:srgbClr val="FFFFFF"/>
                </a:highlight>
                <a:latin typeface="Meiryo"/>
                <a:ea typeface="Meiryo"/>
                <a:cs typeface="Meiryo"/>
                <a:sym typeface="Meiryo"/>
              </a:rPr>
              <a:t>AS Path List</a:t>
            </a:r>
            <a:r>
              <a:rPr lang="ja-JP" sz="1800">
                <a:solidFill>
                  <a:srgbClr val="333333"/>
                </a:solidFill>
                <a:highlight>
                  <a:srgbClr val="FFFFFF"/>
                </a:highlight>
                <a:latin typeface="Meiryo"/>
                <a:ea typeface="Meiryo"/>
                <a:cs typeface="Meiryo"/>
                <a:sym typeface="Meiryo"/>
              </a:rPr>
              <a:t> と呼びます。</a:t>
            </a:r>
            <a:endParaRPr sz="1800">
              <a:highlight>
                <a:srgbClr val="FFFFFF"/>
              </a:highlight>
              <a:latin typeface="Meiryo"/>
              <a:ea typeface="Meiryo"/>
              <a:cs typeface="Meiryo"/>
              <a:sym typeface="Meiryo"/>
            </a:endParaRPr>
          </a:p>
        </p:txBody>
      </p:sp>
      <p:sp>
        <p:nvSpPr>
          <p:cNvPr id="345" name="Google Shape;345;p40"/>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90500" rtl="0" algn="l">
              <a:lnSpc>
                <a:spcPct val="125000"/>
              </a:lnSpc>
              <a:spcBef>
                <a:spcPts val="0"/>
              </a:spcBef>
              <a:spcAft>
                <a:spcPts val="3500"/>
              </a:spcAft>
              <a:buNone/>
            </a:pPr>
            <a:r>
              <a:rPr lang="ja-JP">
                <a:solidFill>
                  <a:srgbClr val="333333"/>
                </a:solidFill>
                <a:highlight>
                  <a:srgbClr val="FFFFFF"/>
                </a:highlight>
                <a:latin typeface="Meiryo"/>
                <a:ea typeface="Meiryo"/>
                <a:cs typeface="Meiryo"/>
                <a:sym typeface="Meiryo"/>
              </a:rPr>
              <a:t>BGP特徴②</a:t>
            </a:r>
            <a:r>
              <a:rPr lang="ja-JP">
                <a:solidFill>
                  <a:srgbClr val="333333"/>
                </a:solidFill>
                <a:highlight>
                  <a:srgbClr val="FFFFFF"/>
                </a:highlight>
                <a:latin typeface="Meiryo"/>
                <a:ea typeface="Meiryo"/>
                <a:cs typeface="Meiryo"/>
                <a:sym typeface="Meiryo"/>
              </a:rPr>
              <a:t>：</a:t>
            </a:r>
            <a:r>
              <a:rPr lang="ja-JP">
                <a:solidFill>
                  <a:srgbClr val="333333"/>
                </a:solidFill>
                <a:highlight>
                  <a:srgbClr val="FFFFFF"/>
                </a:highlight>
                <a:latin typeface="Meiryo"/>
                <a:ea typeface="Meiryo"/>
                <a:cs typeface="Meiryo"/>
                <a:sym typeface="Meiryo"/>
              </a:rPr>
              <a:t>経路ベクトル型のルーティングプロトコル</a:t>
            </a:r>
            <a:endParaRPr>
              <a:solidFill>
                <a:srgbClr val="333333"/>
              </a:solidFill>
              <a:highlight>
                <a:srgbClr val="FFFFFF"/>
              </a:highlight>
              <a:latin typeface="Meiryo"/>
              <a:ea typeface="Meiryo"/>
              <a:cs typeface="Meiryo"/>
              <a:sym typeface="Meiryo"/>
            </a:endParaRPr>
          </a:p>
        </p:txBody>
      </p:sp>
      <p:sp>
        <p:nvSpPr>
          <p:cNvPr id="346" name="Google Shape;346;p40"/>
          <p:cNvSpPr/>
          <p:nvPr/>
        </p:nvSpPr>
        <p:spPr>
          <a:xfrm>
            <a:off x="557125" y="5876500"/>
            <a:ext cx="11460300" cy="705600"/>
          </a:xfrm>
          <a:prstGeom prst="roundRect">
            <a:avLst>
              <a:gd fmla="val 16667" name="adj"/>
            </a:avLst>
          </a:prstGeom>
          <a:solidFill>
            <a:srgbClr val="DFE9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1800">
                <a:solidFill>
                  <a:schemeClr val="dk1"/>
                </a:solidFill>
                <a:highlight>
                  <a:srgbClr val="DFE9FB"/>
                </a:highlight>
                <a:latin typeface="Meiryo"/>
                <a:ea typeface="Meiryo"/>
                <a:cs typeface="Meiryo"/>
                <a:sym typeface="Meiryo"/>
              </a:rPr>
              <a:t>上記の図の場合、</a:t>
            </a:r>
            <a:r>
              <a:rPr b="1" lang="ja-JP" sz="1800">
                <a:solidFill>
                  <a:srgbClr val="FF0000"/>
                </a:solidFill>
                <a:highlight>
                  <a:srgbClr val="DFE9FB"/>
                </a:highlight>
                <a:latin typeface="Meiryo"/>
                <a:ea typeface="Meiryo"/>
                <a:cs typeface="Meiryo"/>
                <a:sym typeface="Meiryo"/>
              </a:rPr>
              <a:t>AS④</a:t>
            </a:r>
            <a:r>
              <a:rPr b="1" lang="ja-JP" sz="1800">
                <a:solidFill>
                  <a:schemeClr val="dk1"/>
                </a:solidFill>
                <a:highlight>
                  <a:srgbClr val="DFE9FB"/>
                </a:highlight>
                <a:latin typeface="Meiryo"/>
                <a:ea typeface="Meiryo"/>
                <a:cs typeface="Meiryo"/>
                <a:sym typeface="Meiryo"/>
              </a:rPr>
              <a:t>から</a:t>
            </a:r>
            <a:r>
              <a:rPr b="1" lang="ja-JP" sz="1800">
                <a:solidFill>
                  <a:srgbClr val="FF0000"/>
                </a:solidFill>
                <a:highlight>
                  <a:srgbClr val="DFE9FB"/>
                </a:highlight>
                <a:latin typeface="Meiryo"/>
                <a:ea typeface="Meiryo"/>
                <a:cs typeface="Meiryo"/>
                <a:sym typeface="Meiryo"/>
              </a:rPr>
              <a:t>AS③へ</a:t>
            </a:r>
            <a:r>
              <a:rPr b="1" lang="ja-JP" sz="1800">
                <a:solidFill>
                  <a:schemeClr val="dk1"/>
                </a:solidFill>
                <a:highlight>
                  <a:srgbClr val="DFE9FB"/>
                </a:highlight>
                <a:latin typeface="Meiryo"/>
                <a:ea typeface="Meiryo"/>
                <a:cs typeface="Meiryo"/>
                <a:sym typeface="Meiryo"/>
              </a:rPr>
              <a:t>の経路はそれぞれ２種類存在しますが、BGPでは基本的には</a:t>
            </a:r>
            <a:r>
              <a:rPr b="1" lang="ja-JP" sz="1800">
                <a:solidFill>
                  <a:srgbClr val="FF0000"/>
                </a:solidFill>
                <a:highlight>
                  <a:srgbClr val="DFE9FB"/>
                </a:highlight>
                <a:latin typeface="Meiryo"/>
                <a:ea typeface="Meiryo"/>
                <a:cs typeface="Meiryo"/>
                <a:sym typeface="Meiryo"/>
              </a:rPr>
              <a:t>最短となる経路</a:t>
            </a:r>
            <a:r>
              <a:rPr b="1" lang="ja-JP" sz="1800">
                <a:solidFill>
                  <a:schemeClr val="dk1"/>
                </a:solidFill>
                <a:highlight>
                  <a:srgbClr val="DFE9FB"/>
                </a:highlight>
                <a:latin typeface="Meiryo"/>
                <a:ea typeface="Meiryo"/>
                <a:cs typeface="Meiryo"/>
                <a:sym typeface="Meiryo"/>
              </a:rPr>
              <a:t>を通るように設定します。したがって、</a:t>
            </a:r>
            <a:r>
              <a:rPr b="1" lang="ja-JP" sz="1800">
                <a:solidFill>
                  <a:srgbClr val="FF0000"/>
                </a:solidFill>
                <a:highlight>
                  <a:srgbClr val="DFE9FB"/>
                </a:highlight>
                <a:latin typeface="Meiryo"/>
                <a:ea typeface="Meiryo"/>
                <a:cs typeface="Meiryo"/>
                <a:sym typeface="Meiryo"/>
              </a:rPr>
              <a:t>AS⑤を経由</a:t>
            </a:r>
            <a:r>
              <a:rPr b="1" lang="ja-JP" sz="1800">
                <a:solidFill>
                  <a:schemeClr val="dk1"/>
                </a:solidFill>
                <a:highlight>
                  <a:srgbClr val="DFE9FB"/>
                </a:highlight>
                <a:latin typeface="Meiryo"/>
                <a:ea typeface="Meiryo"/>
                <a:cs typeface="Meiryo"/>
                <a:sym typeface="Meiryo"/>
              </a:rPr>
              <a:t>するルートでデータ転送が行われることになります。</a:t>
            </a:r>
            <a:endParaRPr b="1" sz="1800">
              <a:solidFill>
                <a:schemeClr val="dk1"/>
              </a:solidFill>
              <a:highlight>
                <a:srgbClr val="DFE9FB"/>
              </a:highlight>
            </a:endParaRPr>
          </a:p>
        </p:txBody>
      </p:sp>
      <p:pic>
        <p:nvPicPr>
          <p:cNvPr id="347" name="Google Shape;347;p40"/>
          <p:cNvPicPr preferRelativeResize="0"/>
          <p:nvPr/>
        </p:nvPicPr>
        <p:blipFill>
          <a:blip r:embed="rId3">
            <a:alphaModFix/>
          </a:blip>
          <a:stretch>
            <a:fillRect/>
          </a:stretch>
        </p:blipFill>
        <p:spPr>
          <a:xfrm>
            <a:off x="2119650" y="1382399"/>
            <a:ext cx="7210899" cy="4270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idx="1" type="body"/>
          </p:nvPr>
        </p:nvSpPr>
        <p:spPr>
          <a:xfrm>
            <a:off x="482450" y="1286802"/>
            <a:ext cx="10972800" cy="1727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Meiryo"/>
                <a:ea typeface="Meiryo"/>
                <a:cs typeface="Meiryo"/>
                <a:sym typeface="Meiryo"/>
              </a:rPr>
              <a:t>・</a:t>
            </a:r>
            <a:r>
              <a:rPr lang="ja-JP" sz="1800">
                <a:highlight>
                  <a:srgbClr val="FFFFFF"/>
                </a:highlight>
                <a:uFill>
                  <a:noFill/>
                </a:uFill>
                <a:latin typeface="Meiryo"/>
                <a:ea typeface="Meiryo"/>
                <a:cs typeface="Meiryo"/>
                <a:sym typeface="Meiryo"/>
                <a:hlinkClick r:id="rId3"/>
              </a:rPr>
              <a:t>RIP</a:t>
            </a:r>
            <a:r>
              <a:rPr lang="ja-JP" sz="1800">
                <a:highlight>
                  <a:srgbClr val="FFFFFF"/>
                </a:highlight>
                <a:latin typeface="Meiryo"/>
                <a:ea typeface="Meiryo"/>
                <a:cs typeface="Meiryo"/>
                <a:sym typeface="Meiryo"/>
              </a:rPr>
              <a:t>や</a:t>
            </a:r>
            <a:r>
              <a:rPr lang="ja-JP" sz="1800">
                <a:highlight>
                  <a:srgbClr val="FFFFFF"/>
                </a:highlight>
                <a:uFill>
                  <a:noFill/>
                </a:uFill>
                <a:latin typeface="Meiryo"/>
                <a:ea typeface="Meiryo"/>
                <a:cs typeface="Meiryo"/>
                <a:sym typeface="Meiryo"/>
                <a:hlinkClick r:id="rId4"/>
              </a:rPr>
              <a:t>OSPF</a:t>
            </a:r>
            <a:r>
              <a:rPr lang="ja-JP" sz="1800">
                <a:highlight>
                  <a:srgbClr val="FFFFFF"/>
                </a:highlight>
                <a:latin typeface="Meiryo"/>
                <a:ea typeface="Meiryo"/>
                <a:cs typeface="Meiryo"/>
                <a:sym typeface="Meiryo"/>
              </a:rPr>
              <a:t>などのルーティングプロトコルは定期的に経路情報を交換し、ネットワークの変更を検出する仕組みですが、BGPの場合は</a:t>
            </a:r>
            <a:r>
              <a:rPr b="1" lang="ja-JP" sz="1800">
                <a:solidFill>
                  <a:srgbClr val="FF0000"/>
                </a:solidFill>
                <a:highlight>
                  <a:srgbClr val="FFFFFF"/>
                </a:highlight>
                <a:latin typeface="Meiryo"/>
                <a:ea typeface="Meiryo"/>
                <a:cs typeface="Meiryo"/>
                <a:sym typeface="Meiryo"/>
              </a:rPr>
              <a:t>定期的に経路情報を交換することはありません</a:t>
            </a:r>
            <a:r>
              <a:rPr lang="ja-JP" sz="1800">
                <a:highlight>
                  <a:srgbClr val="FFFFFF"/>
                </a:highlight>
                <a:latin typeface="Meiryo"/>
                <a:ea typeface="Meiryo"/>
                <a:cs typeface="Meiryo"/>
                <a:sym typeface="Meiryo"/>
              </a:rPr>
              <a:t>。</a:t>
            </a:r>
            <a:endParaRPr sz="1800">
              <a:highlight>
                <a:srgbClr val="FFFFFF"/>
              </a:highlight>
              <a:latin typeface="Meiryo"/>
              <a:ea typeface="Meiryo"/>
              <a:cs typeface="Meiryo"/>
              <a:sym typeface="Meiryo"/>
            </a:endParaRPr>
          </a:p>
          <a:p>
            <a:pPr indent="0" lvl="0" marL="0" rtl="0" algn="l">
              <a:spcBef>
                <a:spcPts val="360"/>
              </a:spcBef>
              <a:spcAft>
                <a:spcPts val="0"/>
              </a:spcAft>
              <a:buNone/>
            </a:pPr>
            <a:r>
              <a:t/>
            </a:r>
            <a:endParaRPr sz="1800">
              <a:highlight>
                <a:srgbClr val="FFFFFF"/>
              </a:highlight>
              <a:latin typeface="Meiryo"/>
              <a:ea typeface="Meiryo"/>
              <a:cs typeface="Meiryo"/>
              <a:sym typeface="Meiryo"/>
            </a:endParaRPr>
          </a:p>
          <a:p>
            <a:pPr indent="0" lvl="0" marL="0" rtl="0" algn="l">
              <a:spcBef>
                <a:spcPts val="360"/>
              </a:spcBef>
              <a:spcAft>
                <a:spcPts val="0"/>
              </a:spcAft>
              <a:buNone/>
            </a:pPr>
            <a:r>
              <a:rPr lang="ja-JP" sz="1800">
                <a:highlight>
                  <a:srgbClr val="FFFFFF"/>
                </a:highlight>
                <a:latin typeface="Meiryo"/>
                <a:ea typeface="Meiryo"/>
                <a:cs typeface="Meiryo"/>
                <a:sym typeface="Meiryo"/>
              </a:rPr>
              <a:t>・BGPでは、</a:t>
            </a:r>
            <a:r>
              <a:rPr b="1" lang="ja-JP" sz="1800">
                <a:solidFill>
                  <a:srgbClr val="FF0000"/>
                </a:solidFill>
                <a:highlight>
                  <a:srgbClr val="FFFFFF"/>
                </a:highlight>
                <a:latin typeface="Meiryo"/>
                <a:ea typeface="Meiryo"/>
                <a:cs typeface="Meiryo"/>
                <a:sym typeface="Meiryo"/>
              </a:rPr>
              <a:t>ネットワークの構成に変更があった場合にのみ差分の情報を交換</a:t>
            </a:r>
            <a:r>
              <a:rPr lang="ja-JP" sz="1800">
                <a:highlight>
                  <a:srgbClr val="FFFFFF"/>
                </a:highlight>
                <a:latin typeface="Meiryo"/>
                <a:ea typeface="Meiryo"/>
                <a:cs typeface="Meiryo"/>
                <a:sym typeface="Meiryo"/>
              </a:rPr>
              <a:t>するという特徴があります。また、このときの転送プロトコルには</a:t>
            </a:r>
            <a:r>
              <a:rPr b="1" lang="ja-JP" sz="1800" u="sng">
                <a:solidFill>
                  <a:srgbClr val="FF0000"/>
                </a:solidFill>
                <a:highlight>
                  <a:srgbClr val="FFFFFF"/>
                </a:highlight>
                <a:latin typeface="Meiryo"/>
                <a:ea typeface="Meiryo"/>
                <a:cs typeface="Meiryo"/>
                <a:sym typeface="Meiryo"/>
                <a:hlinkClick r:id="rId5">
                  <a:extLst>
                    <a:ext uri="{A12FA001-AC4F-418D-AE19-62706E023703}">
                      <ahyp:hlinkClr val="tx"/>
                    </a:ext>
                  </a:extLst>
                </a:hlinkClick>
              </a:rPr>
              <a:t>TCP</a:t>
            </a:r>
            <a:r>
              <a:rPr lang="ja-JP" sz="1800">
                <a:highlight>
                  <a:srgbClr val="FFFFFF"/>
                </a:highlight>
                <a:latin typeface="Meiryo"/>
                <a:ea typeface="Meiryo"/>
                <a:cs typeface="Meiryo"/>
                <a:sym typeface="Meiryo"/>
              </a:rPr>
              <a:t>を利用し安定性を高めている点もポイントです。</a:t>
            </a:r>
            <a:endParaRPr sz="1800">
              <a:highlight>
                <a:srgbClr val="FFFFFF"/>
              </a:highlight>
              <a:latin typeface="Meiryo"/>
              <a:ea typeface="Meiryo"/>
              <a:cs typeface="Meiryo"/>
              <a:sym typeface="Meiryo"/>
            </a:endParaRPr>
          </a:p>
        </p:txBody>
      </p:sp>
      <p:sp>
        <p:nvSpPr>
          <p:cNvPr id="354" name="Google Shape;354;p41"/>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90500" rtl="0" algn="l">
              <a:lnSpc>
                <a:spcPct val="125000"/>
              </a:lnSpc>
              <a:spcBef>
                <a:spcPts val="0"/>
              </a:spcBef>
              <a:spcAft>
                <a:spcPts val="3500"/>
              </a:spcAft>
              <a:buNone/>
            </a:pPr>
            <a:r>
              <a:rPr lang="ja-JP">
                <a:solidFill>
                  <a:srgbClr val="333333"/>
                </a:solidFill>
                <a:highlight>
                  <a:srgbClr val="FFFFFF"/>
                </a:highlight>
                <a:latin typeface="Meiryo"/>
                <a:ea typeface="Meiryo"/>
                <a:cs typeface="Meiryo"/>
                <a:sym typeface="Meiryo"/>
              </a:rPr>
              <a:t>BGP特徴③</a:t>
            </a:r>
            <a:r>
              <a:rPr lang="ja-JP">
                <a:solidFill>
                  <a:srgbClr val="333333"/>
                </a:solidFill>
                <a:highlight>
                  <a:srgbClr val="FFFFFF"/>
                </a:highlight>
                <a:latin typeface="Meiryo"/>
                <a:ea typeface="Meiryo"/>
                <a:cs typeface="Meiryo"/>
                <a:sym typeface="Meiryo"/>
              </a:rPr>
              <a:t>：</a:t>
            </a:r>
            <a:r>
              <a:rPr lang="ja-JP">
                <a:solidFill>
                  <a:srgbClr val="333333"/>
                </a:solidFill>
                <a:highlight>
                  <a:srgbClr val="FFFFFF"/>
                </a:highlight>
                <a:latin typeface="Meiryo"/>
                <a:ea typeface="Meiryo"/>
                <a:cs typeface="Meiryo"/>
                <a:sym typeface="Meiryo"/>
              </a:rPr>
              <a:t>TCPを利用した通信接続で差分アップデート</a:t>
            </a:r>
            <a:endParaRPr>
              <a:solidFill>
                <a:srgbClr val="333333"/>
              </a:solidFill>
              <a:highlight>
                <a:srgbClr val="FFFFFF"/>
              </a:highlight>
              <a:latin typeface="Meiryo"/>
              <a:ea typeface="Meiryo"/>
              <a:cs typeface="Meiryo"/>
              <a:sym typeface="Meiryo"/>
            </a:endParaRPr>
          </a:p>
        </p:txBody>
      </p:sp>
      <p:sp>
        <p:nvSpPr>
          <p:cNvPr id="355" name="Google Shape;355;p41"/>
          <p:cNvSpPr/>
          <p:nvPr/>
        </p:nvSpPr>
        <p:spPr>
          <a:xfrm>
            <a:off x="920100" y="3541875"/>
            <a:ext cx="10351800" cy="705600"/>
          </a:xfrm>
          <a:prstGeom prst="roundRect">
            <a:avLst>
              <a:gd fmla="val 16667" name="adj"/>
            </a:avLst>
          </a:prstGeom>
          <a:solidFill>
            <a:srgbClr val="DFE9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1800">
                <a:solidFill>
                  <a:schemeClr val="dk1"/>
                </a:solidFill>
                <a:highlight>
                  <a:srgbClr val="DFE9FB"/>
                </a:highlight>
                <a:latin typeface="Meiryo"/>
                <a:ea typeface="Meiryo"/>
                <a:cs typeface="Meiryo"/>
                <a:sym typeface="Meiryo"/>
              </a:rPr>
              <a:t>他のルーティングプロトコルにおける経路情報の交換はすべて</a:t>
            </a:r>
            <a:r>
              <a:rPr b="1" lang="ja-JP" sz="1800" u="sng">
                <a:solidFill>
                  <a:srgbClr val="FF0000"/>
                </a:solidFill>
                <a:highlight>
                  <a:srgbClr val="DFE9FB"/>
                </a:highlight>
                <a:latin typeface="Meiryo"/>
                <a:ea typeface="Meiryo"/>
                <a:cs typeface="Meiryo"/>
                <a:sym typeface="Meiryo"/>
                <a:hlinkClick r:id="rId6">
                  <a:extLst>
                    <a:ext uri="{A12FA001-AC4F-418D-AE19-62706E023703}">
                      <ahyp:hlinkClr val="tx"/>
                    </a:ext>
                  </a:extLst>
                </a:hlinkClick>
              </a:rPr>
              <a:t>UDP</a:t>
            </a:r>
            <a:r>
              <a:rPr b="1" lang="ja-JP" sz="1800">
                <a:solidFill>
                  <a:schemeClr val="dk1"/>
                </a:solidFill>
                <a:highlight>
                  <a:srgbClr val="DFE9FB"/>
                </a:highlight>
                <a:latin typeface="Meiryo"/>
                <a:ea typeface="Meiryo"/>
                <a:cs typeface="Meiryo"/>
                <a:sym typeface="Meiryo"/>
              </a:rPr>
              <a:t>を用いています。</a:t>
            </a:r>
            <a:endParaRPr b="1" sz="1800">
              <a:solidFill>
                <a:schemeClr val="dk1"/>
              </a:solidFill>
              <a:highlight>
                <a:srgbClr val="DFE9FB"/>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2"/>
          <p:cNvSpPr txBox="1"/>
          <p:nvPr>
            <p:ph idx="1" type="body"/>
          </p:nvPr>
        </p:nvSpPr>
        <p:spPr>
          <a:xfrm>
            <a:off x="609600" y="1891538"/>
            <a:ext cx="10972800" cy="1432800"/>
          </a:xfrm>
          <a:prstGeom prst="rect">
            <a:avLst/>
          </a:prstGeom>
        </p:spPr>
        <p:txBody>
          <a:bodyPr anchorCtr="0" anchor="t" bIns="45700" lIns="91425" spcFirstLastPara="1" rIns="91425" wrap="square" tIns="45700">
            <a:normAutofit/>
          </a:bodyPr>
          <a:lstStyle/>
          <a:p>
            <a:pPr indent="0" lvl="0" marL="0" rtl="0" algn="l">
              <a:lnSpc>
                <a:spcPct val="157142"/>
              </a:lnSpc>
              <a:spcBef>
                <a:spcPts val="900"/>
              </a:spcBef>
              <a:spcAft>
                <a:spcPts val="0"/>
              </a:spcAft>
              <a:buSzPts val="440"/>
              <a:buNone/>
            </a:pPr>
            <a:r>
              <a:rPr b="1" lang="ja-JP" sz="1809">
                <a:highlight>
                  <a:srgbClr val="FFFFFF"/>
                </a:highlight>
                <a:latin typeface="Arial"/>
                <a:ea typeface="Arial"/>
                <a:cs typeface="Arial"/>
                <a:sym typeface="Arial"/>
              </a:rPr>
              <a:t>・</a:t>
            </a:r>
            <a:r>
              <a:rPr b="1" lang="ja-JP" sz="1809">
                <a:solidFill>
                  <a:srgbClr val="FF0000"/>
                </a:solidFill>
                <a:highlight>
                  <a:srgbClr val="FFFFFF"/>
                </a:highlight>
                <a:latin typeface="Arial"/>
                <a:ea typeface="Arial"/>
                <a:cs typeface="Arial"/>
                <a:sym typeface="Arial"/>
              </a:rPr>
              <a:t>ASとは</a:t>
            </a:r>
            <a:r>
              <a:rPr lang="ja-JP" sz="1809">
                <a:highlight>
                  <a:srgbClr val="FFFFFF"/>
                </a:highlight>
                <a:latin typeface="Arial"/>
                <a:ea typeface="Arial"/>
                <a:cs typeface="Arial"/>
                <a:sym typeface="Arial"/>
              </a:rPr>
              <a:t>、Autonomous Systemの略で、共通ポリシーを持つルーターやネットワークの集合体を意味する。そのASを区別・識別するために、各ルーターにユニークなAS番号が割り当てられた。</a:t>
            </a:r>
            <a:endParaRPr sz="1809">
              <a:highlight>
                <a:srgbClr val="FFFFFF"/>
              </a:highlight>
              <a:latin typeface="Arial"/>
              <a:ea typeface="Arial"/>
              <a:cs typeface="Arial"/>
              <a:sym typeface="Arial"/>
            </a:endParaRPr>
          </a:p>
          <a:p>
            <a:pPr indent="0" lvl="0" marL="0" rtl="0" algn="l">
              <a:lnSpc>
                <a:spcPct val="115000"/>
              </a:lnSpc>
              <a:spcBef>
                <a:spcPts val="900"/>
              </a:spcBef>
              <a:spcAft>
                <a:spcPts val="1500"/>
              </a:spcAft>
              <a:buSzPts val="440"/>
              <a:buNone/>
            </a:pPr>
            <a:r>
              <a:rPr b="1" lang="ja-JP" sz="1809">
                <a:highlight>
                  <a:srgbClr val="FFFFFF"/>
                </a:highlight>
                <a:latin typeface="Arial"/>
                <a:ea typeface="Arial"/>
                <a:cs typeface="Arial"/>
                <a:sym typeface="Arial"/>
              </a:rPr>
              <a:t>・</a:t>
            </a:r>
            <a:r>
              <a:rPr b="1" lang="ja-JP" sz="1809">
                <a:solidFill>
                  <a:srgbClr val="FF0000"/>
                </a:solidFill>
                <a:highlight>
                  <a:srgbClr val="FFFFFF"/>
                </a:highlight>
                <a:latin typeface="Arial"/>
                <a:ea typeface="Arial"/>
                <a:cs typeface="Arial"/>
                <a:sym typeface="Arial"/>
              </a:rPr>
              <a:t>ASパス（AS_PATH）とは</a:t>
            </a:r>
            <a:r>
              <a:rPr lang="ja-JP" sz="1809">
                <a:highlight>
                  <a:srgbClr val="FFFFFF"/>
                </a:highlight>
                <a:latin typeface="Arial"/>
                <a:ea typeface="Arial"/>
                <a:cs typeface="Arial"/>
                <a:sym typeface="Arial"/>
              </a:rPr>
              <a:t>、そのパス（経路）上すべてのAS番号を記したリストである。</a:t>
            </a:r>
            <a:endParaRPr sz="1080"/>
          </a:p>
        </p:txBody>
      </p:sp>
      <p:sp>
        <p:nvSpPr>
          <p:cNvPr id="362" name="Google Shape;362;p42"/>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BGP</a:t>
            </a:r>
            <a:r>
              <a:rPr lang="ja-JP">
                <a:latin typeface="Meiryo"/>
                <a:ea typeface="Meiryo"/>
                <a:cs typeface="Meiryo"/>
                <a:sym typeface="Meiryo"/>
              </a:rPr>
              <a:t>の制御経路</a:t>
            </a:r>
            <a:r>
              <a:rPr lang="ja-JP">
                <a:latin typeface="Meiryo"/>
                <a:ea typeface="Meiryo"/>
                <a:cs typeface="Meiryo"/>
                <a:sym typeface="Meiryo"/>
              </a:rPr>
              <a:t>（パス属性）</a:t>
            </a:r>
            <a:r>
              <a:rPr lang="ja-JP">
                <a:latin typeface="Meiryo"/>
                <a:ea typeface="Meiryo"/>
                <a:cs typeface="Meiryo"/>
                <a:sym typeface="Meiryo"/>
              </a:rPr>
              <a:t>①</a:t>
            </a:r>
            <a:endParaRPr>
              <a:latin typeface="Meiryo"/>
              <a:ea typeface="Meiryo"/>
              <a:cs typeface="Meiryo"/>
              <a:sym typeface="Meiryo"/>
            </a:endParaRPr>
          </a:p>
        </p:txBody>
      </p:sp>
      <p:sp>
        <p:nvSpPr>
          <p:cNvPr id="363" name="Google Shape;363;p42"/>
          <p:cNvSpPr/>
          <p:nvPr/>
        </p:nvSpPr>
        <p:spPr>
          <a:xfrm>
            <a:off x="2885850" y="1150263"/>
            <a:ext cx="6420300" cy="636600"/>
          </a:xfrm>
          <a:prstGeom prst="roundRect">
            <a:avLst>
              <a:gd fmla="val 16667" name="adj"/>
            </a:avLst>
          </a:prstGeom>
          <a:solidFill>
            <a:srgbClr val="DFE9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7142"/>
              </a:lnSpc>
              <a:spcBef>
                <a:spcPts val="1800"/>
              </a:spcBef>
              <a:spcAft>
                <a:spcPts val="600"/>
              </a:spcAft>
              <a:buNone/>
            </a:pPr>
            <a:r>
              <a:rPr lang="ja-JP" sz="1800">
                <a:solidFill>
                  <a:schemeClr val="dk1"/>
                </a:solidFill>
                <a:highlight>
                  <a:srgbClr val="DFE9FB"/>
                </a:highlight>
              </a:rPr>
              <a:t>BGP</a:t>
            </a:r>
            <a:r>
              <a:rPr lang="ja-JP" sz="1800">
                <a:solidFill>
                  <a:schemeClr val="dk1"/>
                </a:solidFill>
                <a:highlight>
                  <a:srgbClr val="DFE9FB"/>
                </a:highlight>
              </a:rPr>
              <a:t>は</a:t>
            </a:r>
            <a:r>
              <a:rPr lang="ja-JP" sz="1800">
                <a:solidFill>
                  <a:schemeClr val="dk1"/>
                </a:solidFill>
                <a:highlight>
                  <a:srgbClr val="DFE9FB"/>
                </a:highlight>
              </a:rPr>
              <a:t>パス属性</a:t>
            </a:r>
            <a:r>
              <a:rPr lang="ja-JP" sz="1800">
                <a:solidFill>
                  <a:schemeClr val="dk1"/>
                </a:solidFill>
                <a:highlight>
                  <a:srgbClr val="DFE9FB"/>
                </a:highlight>
              </a:rPr>
              <a:t>アルゴリズムによる経路制御</a:t>
            </a:r>
            <a:endParaRPr>
              <a:highlight>
                <a:srgbClr val="DFE9FB"/>
              </a:highlight>
            </a:endParaRPr>
          </a:p>
        </p:txBody>
      </p:sp>
      <p:pic>
        <p:nvPicPr>
          <p:cNvPr id="364" name="Google Shape;364;p42"/>
          <p:cNvPicPr preferRelativeResize="0"/>
          <p:nvPr/>
        </p:nvPicPr>
        <p:blipFill>
          <a:blip r:embed="rId3">
            <a:alphaModFix/>
          </a:blip>
          <a:stretch>
            <a:fillRect/>
          </a:stretch>
        </p:blipFill>
        <p:spPr>
          <a:xfrm>
            <a:off x="2943225" y="3216775"/>
            <a:ext cx="6305550" cy="3257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BGPの制御経路</a:t>
            </a:r>
            <a:r>
              <a:rPr lang="ja-JP">
                <a:latin typeface="Meiryo"/>
                <a:ea typeface="Meiryo"/>
                <a:cs typeface="Meiryo"/>
                <a:sym typeface="Meiryo"/>
              </a:rPr>
              <a:t>（パス属性）</a:t>
            </a:r>
            <a:r>
              <a:rPr lang="ja-JP">
                <a:latin typeface="Meiryo"/>
                <a:ea typeface="Meiryo"/>
                <a:cs typeface="Meiryo"/>
                <a:sym typeface="Meiryo"/>
              </a:rPr>
              <a:t>②</a:t>
            </a:r>
            <a:endParaRPr>
              <a:latin typeface="Meiryo"/>
              <a:ea typeface="Meiryo"/>
              <a:cs typeface="Meiryo"/>
              <a:sym typeface="Meiryo"/>
            </a:endParaRPr>
          </a:p>
        </p:txBody>
      </p:sp>
      <p:sp>
        <p:nvSpPr>
          <p:cNvPr id="371" name="Google Shape;371;p43"/>
          <p:cNvSpPr txBox="1"/>
          <p:nvPr/>
        </p:nvSpPr>
        <p:spPr>
          <a:xfrm>
            <a:off x="609600" y="4725000"/>
            <a:ext cx="10758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rPr>
              <a:t>・</a:t>
            </a:r>
            <a:r>
              <a:rPr lang="ja-JP" sz="1800">
                <a:solidFill>
                  <a:schemeClr val="dk1"/>
                </a:solidFill>
                <a:highlight>
                  <a:srgbClr val="FFFFFF"/>
                </a:highlight>
              </a:rPr>
              <a:t>BGPはまさにAS</a:t>
            </a:r>
            <a:r>
              <a:rPr lang="ja-JP" sz="1800">
                <a:solidFill>
                  <a:schemeClr val="dk1"/>
                </a:solidFill>
                <a:highlight>
                  <a:srgbClr val="FFFFFF"/>
                </a:highlight>
              </a:rPr>
              <a:t>パ</a:t>
            </a:r>
            <a:r>
              <a:rPr lang="ja-JP" sz="1800">
                <a:solidFill>
                  <a:schemeClr val="dk1"/>
                </a:solidFill>
                <a:highlight>
                  <a:srgbClr val="FFFFFF"/>
                </a:highlight>
              </a:rPr>
              <a:t>スに基づいて最適ルートを決めるルーティングプロトコルである。</a:t>
            </a:r>
            <a:r>
              <a:rPr b="1" lang="ja-JP" sz="1800">
                <a:solidFill>
                  <a:srgbClr val="FF0000"/>
                </a:solidFill>
                <a:highlight>
                  <a:srgbClr val="FFFFFF"/>
                </a:highlight>
              </a:rPr>
              <a:t>最も短いASパス（AS数が最も少ない）</a:t>
            </a:r>
            <a:r>
              <a:rPr lang="ja-JP" sz="1800">
                <a:solidFill>
                  <a:schemeClr val="dk1"/>
                </a:solidFill>
                <a:highlight>
                  <a:srgbClr val="FFFFFF"/>
                </a:highlight>
              </a:rPr>
              <a:t>を最適ルートだと見なして、経路の優先順位を決めるというのはBGPの仕組みである。</a:t>
            </a:r>
            <a:endParaRPr sz="1800">
              <a:solidFill>
                <a:schemeClr val="dk1"/>
              </a:solidFill>
            </a:endParaRPr>
          </a:p>
        </p:txBody>
      </p:sp>
      <p:pic>
        <p:nvPicPr>
          <p:cNvPr id="372" name="Google Shape;372;p43"/>
          <p:cNvPicPr preferRelativeResize="0"/>
          <p:nvPr/>
        </p:nvPicPr>
        <p:blipFill>
          <a:blip r:embed="rId3">
            <a:alphaModFix/>
          </a:blip>
          <a:stretch>
            <a:fillRect/>
          </a:stretch>
        </p:blipFill>
        <p:spPr>
          <a:xfrm>
            <a:off x="2682588" y="971000"/>
            <a:ext cx="6826825" cy="3526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4"/>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lnSpc>
                <a:spcPct val="150000"/>
              </a:lnSpc>
              <a:spcBef>
                <a:spcPts val="2400"/>
              </a:spcBef>
              <a:spcAft>
                <a:spcPts val="900"/>
              </a:spcAft>
              <a:buClr>
                <a:schemeClr val="dk1"/>
              </a:buClr>
              <a:buSzPts val="1100"/>
              <a:buFont typeface="Arial"/>
              <a:buNone/>
            </a:pPr>
            <a:r>
              <a:rPr lang="ja-JP">
                <a:highlight>
                  <a:srgbClr val="FFFFFF"/>
                </a:highlight>
                <a:latin typeface="Arial"/>
                <a:ea typeface="Arial"/>
                <a:cs typeface="Arial"/>
                <a:sym typeface="Arial"/>
              </a:rPr>
              <a:t>BGPの仕組みとループ回避①</a:t>
            </a:r>
            <a:endParaRPr>
              <a:latin typeface="Meiryo"/>
              <a:ea typeface="Meiryo"/>
              <a:cs typeface="Meiryo"/>
              <a:sym typeface="Meiryo"/>
            </a:endParaRPr>
          </a:p>
        </p:txBody>
      </p:sp>
      <p:sp>
        <p:nvSpPr>
          <p:cNvPr id="379" name="Google Shape;379;p44"/>
          <p:cNvSpPr/>
          <p:nvPr/>
        </p:nvSpPr>
        <p:spPr>
          <a:xfrm>
            <a:off x="280900" y="1183250"/>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仕組み</a:t>
            </a:r>
            <a:endParaRPr b="1" i="0" sz="1200" u="none" cap="none" strike="noStrike">
              <a:solidFill>
                <a:srgbClr val="FFFFFF"/>
              </a:solidFill>
              <a:latin typeface="Meiryo"/>
              <a:ea typeface="Meiryo"/>
              <a:cs typeface="Meiryo"/>
              <a:sym typeface="Meiryo"/>
            </a:endParaRPr>
          </a:p>
        </p:txBody>
      </p:sp>
      <p:sp>
        <p:nvSpPr>
          <p:cNvPr id="380" name="Google Shape;380;p44"/>
          <p:cNvSpPr txBox="1"/>
          <p:nvPr/>
        </p:nvSpPr>
        <p:spPr>
          <a:xfrm>
            <a:off x="280900" y="1591800"/>
            <a:ext cx="10972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rPr>
              <a:t>・BGPはTCPセッション179番による接続を使用して、経路情報の交換(OPENメッセージ）を行う。その経路情報の中に、</a:t>
            </a:r>
            <a:r>
              <a:rPr b="1" lang="ja-JP" sz="1800">
                <a:solidFill>
                  <a:srgbClr val="FF0000"/>
                </a:solidFill>
                <a:highlight>
                  <a:srgbClr val="FFFFFF"/>
                </a:highlight>
              </a:rPr>
              <a:t>自身のAS番号</a:t>
            </a:r>
            <a:r>
              <a:rPr lang="ja-JP" sz="1800">
                <a:solidFill>
                  <a:schemeClr val="dk1"/>
                </a:solidFill>
                <a:highlight>
                  <a:srgbClr val="FFFFFF"/>
                </a:highlight>
              </a:rPr>
              <a:t>、</a:t>
            </a:r>
            <a:r>
              <a:rPr b="1" lang="ja-JP" sz="1800">
                <a:solidFill>
                  <a:srgbClr val="FF0000"/>
                </a:solidFill>
                <a:highlight>
                  <a:srgbClr val="FFFFFF"/>
                </a:highlight>
              </a:rPr>
              <a:t>ルーターID</a:t>
            </a:r>
            <a:r>
              <a:rPr lang="ja-JP" sz="1800">
                <a:solidFill>
                  <a:schemeClr val="dk1"/>
                </a:solidFill>
                <a:highlight>
                  <a:srgbClr val="FFFFFF"/>
                </a:highlight>
              </a:rPr>
              <a:t>、</a:t>
            </a:r>
            <a:r>
              <a:rPr b="1" lang="ja-JP" sz="1800">
                <a:solidFill>
                  <a:srgbClr val="FF0000"/>
                </a:solidFill>
                <a:highlight>
                  <a:srgbClr val="FFFFFF"/>
                </a:highlight>
              </a:rPr>
              <a:t>BGPバージョン</a:t>
            </a:r>
            <a:r>
              <a:rPr lang="ja-JP" sz="1800">
                <a:solidFill>
                  <a:schemeClr val="dk1"/>
                </a:solidFill>
                <a:highlight>
                  <a:srgbClr val="FFFFFF"/>
                </a:highlight>
              </a:rPr>
              <a:t>、</a:t>
            </a:r>
            <a:r>
              <a:rPr lang="ja-JP" sz="1800">
                <a:solidFill>
                  <a:schemeClr val="dk1"/>
                </a:solidFill>
                <a:highlight>
                  <a:srgbClr val="FFFFFF"/>
                </a:highlight>
              </a:rPr>
              <a:t>自分の保有している経路情報</a:t>
            </a:r>
            <a:r>
              <a:rPr lang="ja-JP" sz="1800">
                <a:solidFill>
                  <a:schemeClr val="dk1"/>
                </a:solidFill>
                <a:highlight>
                  <a:srgbClr val="FFFFFF"/>
                </a:highlight>
              </a:rPr>
              <a:t>などが含まれる。</a:t>
            </a:r>
            <a:endParaRPr sz="1800">
              <a:solidFill>
                <a:schemeClr val="dk1"/>
              </a:solidFill>
            </a:endParaRPr>
          </a:p>
        </p:txBody>
      </p:sp>
      <p:pic>
        <p:nvPicPr>
          <p:cNvPr id="381" name="Google Shape;381;p44"/>
          <p:cNvPicPr preferRelativeResize="0"/>
          <p:nvPr/>
        </p:nvPicPr>
        <p:blipFill>
          <a:blip r:embed="rId3">
            <a:alphaModFix/>
          </a:blip>
          <a:stretch>
            <a:fillRect/>
          </a:stretch>
        </p:blipFill>
        <p:spPr>
          <a:xfrm>
            <a:off x="765475" y="2833100"/>
            <a:ext cx="10912950" cy="26003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lnSpc>
                <a:spcPct val="150000"/>
              </a:lnSpc>
              <a:spcBef>
                <a:spcPts val="2400"/>
              </a:spcBef>
              <a:spcAft>
                <a:spcPts val="900"/>
              </a:spcAft>
              <a:buNone/>
            </a:pPr>
            <a:r>
              <a:rPr lang="ja-JP">
                <a:highlight>
                  <a:srgbClr val="FFFFFF"/>
                </a:highlight>
                <a:latin typeface="Arial"/>
                <a:ea typeface="Arial"/>
                <a:cs typeface="Arial"/>
                <a:sym typeface="Arial"/>
              </a:rPr>
              <a:t>BGPの仕組みとループ回避②</a:t>
            </a:r>
            <a:endParaRPr>
              <a:latin typeface="Meiryo"/>
              <a:ea typeface="Meiryo"/>
              <a:cs typeface="Meiryo"/>
              <a:sym typeface="Meiryo"/>
            </a:endParaRPr>
          </a:p>
        </p:txBody>
      </p:sp>
      <p:sp>
        <p:nvSpPr>
          <p:cNvPr id="388" name="Google Shape;388;p45"/>
          <p:cNvSpPr/>
          <p:nvPr/>
        </p:nvSpPr>
        <p:spPr>
          <a:xfrm>
            <a:off x="280900" y="1183250"/>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ループ回避</a:t>
            </a:r>
            <a:endParaRPr b="1" i="0" sz="1200" u="none" cap="none" strike="noStrike">
              <a:solidFill>
                <a:srgbClr val="FFFFFF"/>
              </a:solidFill>
              <a:latin typeface="Meiryo"/>
              <a:ea typeface="Meiryo"/>
              <a:cs typeface="Meiryo"/>
              <a:sym typeface="Meiryo"/>
            </a:endParaRPr>
          </a:p>
        </p:txBody>
      </p:sp>
      <p:sp>
        <p:nvSpPr>
          <p:cNvPr id="389" name="Google Shape;389;p45"/>
          <p:cNvSpPr txBox="1"/>
          <p:nvPr/>
        </p:nvSpPr>
        <p:spPr>
          <a:xfrm>
            <a:off x="280900" y="1591800"/>
            <a:ext cx="1097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rPr>
              <a:t>・</a:t>
            </a:r>
            <a:r>
              <a:rPr lang="ja-JP" sz="1800">
                <a:solidFill>
                  <a:schemeClr val="dk1"/>
                </a:solidFill>
                <a:highlight>
                  <a:srgbClr val="FFFFFF"/>
                </a:highlight>
              </a:rPr>
              <a:t>また、経路ループを回避するために、</a:t>
            </a:r>
            <a:r>
              <a:rPr b="1" lang="ja-JP" sz="1800">
                <a:solidFill>
                  <a:srgbClr val="FF0000"/>
                </a:solidFill>
                <a:highlight>
                  <a:srgbClr val="FFFFFF"/>
                </a:highlight>
              </a:rPr>
              <a:t>受信したASパスに自分のAS番号が含まれている場合、ルーターはその経路情報の受信を拒否する</a:t>
            </a:r>
            <a:r>
              <a:rPr b="1" lang="ja-JP" sz="1800">
                <a:solidFill>
                  <a:schemeClr val="dk1"/>
                </a:solidFill>
                <a:highlight>
                  <a:srgbClr val="FFFFFF"/>
                </a:highlight>
              </a:rPr>
              <a:t>。</a:t>
            </a:r>
            <a:endParaRPr sz="1800">
              <a:solidFill>
                <a:schemeClr val="dk1"/>
              </a:solidFill>
            </a:endParaRPr>
          </a:p>
        </p:txBody>
      </p:sp>
      <p:pic>
        <p:nvPicPr>
          <p:cNvPr id="390" name="Google Shape;390;p45"/>
          <p:cNvPicPr preferRelativeResize="0"/>
          <p:nvPr/>
        </p:nvPicPr>
        <p:blipFill>
          <a:blip r:embed="rId3">
            <a:alphaModFix/>
          </a:blip>
          <a:stretch>
            <a:fillRect/>
          </a:stretch>
        </p:blipFill>
        <p:spPr>
          <a:xfrm>
            <a:off x="3687700" y="2415100"/>
            <a:ext cx="4816609" cy="394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ja-JP" sz="2600">
                <a:latin typeface="Meiryo"/>
                <a:ea typeface="Meiryo"/>
                <a:cs typeface="Meiryo"/>
                <a:sym typeface="Meiryo"/>
              </a:rPr>
              <a:t>Cisco（シスコシステムズ）</a:t>
            </a:r>
            <a:endParaRPr/>
          </a:p>
        </p:txBody>
      </p:sp>
      <p:sp>
        <p:nvSpPr>
          <p:cNvPr id="146" name="Google Shape;146;p19"/>
          <p:cNvSpPr/>
          <p:nvPr/>
        </p:nvSpPr>
        <p:spPr>
          <a:xfrm>
            <a:off x="339525" y="1102000"/>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sp>
        <p:nvSpPr>
          <p:cNvPr id="147" name="Google Shape;147;p19"/>
          <p:cNvSpPr txBox="1"/>
          <p:nvPr/>
        </p:nvSpPr>
        <p:spPr>
          <a:xfrm>
            <a:off x="284625" y="1510675"/>
            <a:ext cx="1105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rPr>
              <a:t>シスコシステムズは、アメリカ合衆国カリフォルニア州サンノゼに本社を置く、</a:t>
            </a:r>
            <a:br>
              <a:rPr lang="ja-JP" sz="1800">
                <a:solidFill>
                  <a:schemeClr val="dk1"/>
                </a:solidFill>
                <a:highlight>
                  <a:srgbClr val="FFFFFF"/>
                </a:highlight>
              </a:rPr>
            </a:br>
            <a:r>
              <a:rPr b="1" lang="ja-JP" sz="1800">
                <a:solidFill>
                  <a:srgbClr val="FF0000"/>
                </a:solidFill>
                <a:highlight>
                  <a:srgbClr val="FFFFFF"/>
                </a:highlight>
              </a:rPr>
              <a:t>世界最大のコンピュータネットワーク機器</a:t>
            </a:r>
            <a:r>
              <a:rPr lang="ja-JP" sz="1800">
                <a:solidFill>
                  <a:schemeClr val="dk1"/>
                </a:solidFill>
                <a:highlight>
                  <a:srgbClr val="FFFFFF"/>
                </a:highlight>
              </a:rPr>
              <a:t>開発会社である。</a:t>
            </a:r>
            <a:endParaRPr sz="1800">
              <a:solidFill>
                <a:schemeClr val="dk1"/>
              </a:solidFill>
            </a:endParaRPr>
          </a:p>
        </p:txBody>
      </p:sp>
      <p:sp>
        <p:nvSpPr>
          <p:cNvPr id="148" name="Google Shape;148;p19"/>
          <p:cNvSpPr/>
          <p:nvPr/>
        </p:nvSpPr>
        <p:spPr>
          <a:xfrm>
            <a:off x="339525" y="2305438"/>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設立</a:t>
            </a:r>
            <a:endParaRPr b="1" i="0" sz="1200" u="none" cap="none" strike="noStrike">
              <a:solidFill>
                <a:srgbClr val="FFFFFF"/>
              </a:solidFill>
              <a:latin typeface="Meiryo"/>
              <a:ea typeface="Meiryo"/>
              <a:cs typeface="Meiryo"/>
              <a:sym typeface="Meiryo"/>
            </a:endParaRPr>
          </a:p>
        </p:txBody>
      </p:sp>
      <p:sp>
        <p:nvSpPr>
          <p:cNvPr id="149" name="Google Shape;149;p19"/>
          <p:cNvSpPr txBox="1"/>
          <p:nvPr/>
        </p:nvSpPr>
        <p:spPr>
          <a:xfrm>
            <a:off x="264075" y="2724563"/>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rgbClr val="202124"/>
                </a:solidFill>
                <a:highlight>
                  <a:srgbClr val="FFFFFF"/>
                </a:highlight>
              </a:rPr>
              <a:t>1984年12月10日</a:t>
            </a:r>
            <a:endParaRPr sz="1800"/>
          </a:p>
        </p:txBody>
      </p:sp>
      <p:sp>
        <p:nvSpPr>
          <p:cNvPr id="150" name="Google Shape;150;p19"/>
          <p:cNvSpPr txBox="1"/>
          <p:nvPr/>
        </p:nvSpPr>
        <p:spPr>
          <a:xfrm>
            <a:off x="264075" y="3938100"/>
            <a:ext cx="11096100" cy="860700"/>
          </a:xfrm>
          <a:prstGeom prst="rect">
            <a:avLst/>
          </a:prstGeom>
          <a:noFill/>
          <a:ln>
            <a:noFill/>
          </a:ln>
        </p:spPr>
        <p:txBody>
          <a:bodyPr anchorCtr="0" anchor="t" bIns="91425" lIns="91425" spcFirstLastPara="1" rIns="91425" wrap="square" tIns="91425">
            <a:spAutoFit/>
          </a:bodyPr>
          <a:lstStyle/>
          <a:p>
            <a:pPr indent="0" lvl="0" marL="0" rtl="0" algn="l">
              <a:lnSpc>
                <a:spcPct val="144000"/>
              </a:lnSpc>
              <a:spcBef>
                <a:spcPts val="0"/>
              </a:spcBef>
              <a:spcAft>
                <a:spcPts val="3700"/>
              </a:spcAft>
              <a:buNone/>
            </a:pPr>
            <a:r>
              <a:rPr lang="ja-JP" sz="1800">
                <a:solidFill>
                  <a:schemeClr val="dk1"/>
                </a:solidFill>
                <a:highlight>
                  <a:srgbClr val="FFFFFF"/>
                </a:highlight>
              </a:rPr>
              <a:t>ネットワーク システム、ソリューションの販売ならびにこれらに関するサービスの提供</a:t>
            </a:r>
            <a:br>
              <a:rPr lang="ja-JP" sz="1800">
                <a:solidFill>
                  <a:schemeClr val="dk1"/>
                </a:solidFill>
                <a:highlight>
                  <a:srgbClr val="FFFFFF"/>
                </a:highlight>
              </a:rPr>
            </a:br>
            <a:r>
              <a:rPr lang="ja-JP" sz="1800">
                <a:solidFill>
                  <a:schemeClr val="dk1"/>
                </a:solidFill>
                <a:highlight>
                  <a:srgbClr val="FFFFFF"/>
                </a:highlight>
              </a:rPr>
              <a:t>※</a:t>
            </a:r>
            <a:r>
              <a:rPr b="1" lang="ja-JP" sz="1800">
                <a:solidFill>
                  <a:srgbClr val="FF0000"/>
                </a:solidFill>
                <a:highlight>
                  <a:srgbClr val="FFFFFF"/>
                </a:highlight>
              </a:rPr>
              <a:t>ルータ</a:t>
            </a:r>
            <a:r>
              <a:rPr lang="ja-JP" sz="1800">
                <a:solidFill>
                  <a:schemeClr val="dk1"/>
                </a:solidFill>
                <a:highlight>
                  <a:srgbClr val="FFFFFF"/>
                </a:highlight>
              </a:rPr>
              <a:t>も製品の一つ</a:t>
            </a:r>
            <a:endParaRPr sz="1800">
              <a:solidFill>
                <a:schemeClr val="dk1"/>
              </a:solidFill>
              <a:highlight>
                <a:srgbClr val="FFFFFF"/>
              </a:highlight>
            </a:endParaRPr>
          </a:p>
        </p:txBody>
      </p:sp>
      <p:sp>
        <p:nvSpPr>
          <p:cNvPr id="151" name="Google Shape;151;p19"/>
          <p:cNvSpPr/>
          <p:nvPr/>
        </p:nvSpPr>
        <p:spPr>
          <a:xfrm>
            <a:off x="339525" y="3508888"/>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事業内容</a:t>
            </a:r>
            <a:endParaRPr b="1" i="0" sz="1200" u="none" cap="none" strike="noStrike">
              <a:solidFill>
                <a:srgbClr val="FFFFFF"/>
              </a:solidFill>
              <a:latin typeface="Meiryo"/>
              <a:ea typeface="Meiryo"/>
              <a:cs typeface="Meiryo"/>
              <a:sym typeface="Meiryo"/>
            </a:endParaRPr>
          </a:p>
        </p:txBody>
      </p:sp>
      <p:pic>
        <p:nvPicPr>
          <p:cNvPr id="152" name="Google Shape;152;p19"/>
          <p:cNvPicPr preferRelativeResize="0"/>
          <p:nvPr/>
        </p:nvPicPr>
        <p:blipFill>
          <a:blip r:embed="rId3">
            <a:alphaModFix/>
          </a:blip>
          <a:stretch>
            <a:fillRect/>
          </a:stretch>
        </p:blipFill>
        <p:spPr>
          <a:xfrm>
            <a:off x="425813" y="4798800"/>
            <a:ext cx="2676525" cy="1704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ph idx="1" type="body"/>
          </p:nvPr>
        </p:nvSpPr>
        <p:spPr>
          <a:xfrm>
            <a:off x="609592" y="1592820"/>
            <a:ext cx="10972800" cy="45261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ja-JP" sz="1800">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RIP（Routing Information Protocol）とは</a:t>
            </a:r>
            <a:r>
              <a:rPr lang="ja-JP" sz="1800">
                <a:highlight>
                  <a:srgbClr val="FFFFFF"/>
                </a:highlight>
                <a:latin typeface="Meiryo"/>
                <a:ea typeface="Meiryo"/>
                <a:cs typeface="Meiryo"/>
                <a:sym typeface="Meiryo"/>
              </a:rPr>
              <a:t>、ネットワーク機器間（ルーター、中継設備など）のルーティングにおける経路制御に用いられるルーティングプロトコルである。</a:t>
            </a:r>
            <a:endParaRPr sz="1800">
              <a:highlight>
                <a:srgbClr val="FFFFFF"/>
              </a:highlight>
              <a:latin typeface="Meiryo"/>
              <a:ea typeface="Meiryo"/>
              <a:cs typeface="Meiryo"/>
              <a:sym typeface="Meiryo"/>
            </a:endParaRPr>
          </a:p>
          <a:p>
            <a:pPr indent="0" lvl="0" marL="0" rtl="0" algn="just">
              <a:lnSpc>
                <a:spcPct val="115000"/>
              </a:lnSpc>
              <a:spcBef>
                <a:spcPts val="0"/>
              </a:spcBef>
              <a:spcAft>
                <a:spcPts val="0"/>
              </a:spcAft>
              <a:buClr>
                <a:schemeClr val="dk1"/>
              </a:buClr>
              <a:buSzPts val="1100"/>
              <a:buFont typeface="Arial"/>
              <a:buNone/>
            </a:pPr>
            <a:r>
              <a:rPr lang="ja-JP" sz="1800">
                <a:solidFill>
                  <a:srgbClr val="202020"/>
                </a:solidFill>
                <a:highlight>
                  <a:srgbClr val="FFF2CC"/>
                </a:highlight>
                <a:latin typeface="Verdana"/>
                <a:ea typeface="Verdana"/>
                <a:cs typeface="Verdana"/>
                <a:sym typeface="Verdana"/>
              </a:rPr>
              <a:t>※</a:t>
            </a:r>
            <a:r>
              <a:rPr lang="ja-JP" sz="1800">
                <a:highlight>
                  <a:srgbClr val="FFF2CC"/>
                </a:highlight>
                <a:latin typeface="Arial"/>
                <a:ea typeface="Arial"/>
                <a:cs typeface="Arial"/>
                <a:sym typeface="Arial"/>
              </a:rPr>
              <a:t>RIPはIGPに所属する。</a:t>
            </a:r>
            <a:endParaRPr sz="1800">
              <a:highlight>
                <a:srgbClr val="FFFFFF"/>
              </a:highlight>
              <a:latin typeface="Meiryo"/>
              <a:ea typeface="Meiryo"/>
              <a:cs typeface="Meiryo"/>
              <a:sym typeface="Meiryo"/>
            </a:endParaRPr>
          </a:p>
          <a:p>
            <a:pPr indent="0" lvl="0" marL="0" rtl="0" algn="l">
              <a:lnSpc>
                <a:spcPct val="115000"/>
              </a:lnSpc>
              <a:spcBef>
                <a:spcPts val="1800"/>
              </a:spcBef>
              <a:spcAft>
                <a:spcPts val="0"/>
              </a:spcAft>
              <a:buClr>
                <a:schemeClr val="dk1"/>
              </a:buClr>
              <a:buSzPts val="1100"/>
              <a:buFont typeface="Arial"/>
              <a:buNone/>
            </a:pPr>
            <a:r>
              <a:rPr lang="ja-JP" sz="1800">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ホップ数重視</a:t>
            </a:r>
            <a:r>
              <a:rPr lang="ja-JP" sz="1800">
                <a:highlight>
                  <a:srgbClr val="FFFFFF"/>
                </a:highlight>
                <a:latin typeface="Meiryo"/>
                <a:ea typeface="Meiryo"/>
                <a:cs typeface="Meiryo"/>
                <a:sym typeface="Meiryo"/>
              </a:rPr>
              <a:t>のRIPはIGP（内部ゲートウェイプロトコル）として使用される。最短パスを選出するために、通信経路上のホップ数を計算する必要がある。ホップ数の合計が最も小さいルートは最適ルートとして指定される。</a:t>
            </a:r>
            <a:endParaRPr sz="1800">
              <a:highlight>
                <a:srgbClr val="FFF2CC"/>
              </a:highlight>
              <a:latin typeface="Meiryo"/>
              <a:ea typeface="Meiryo"/>
              <a:cs typeface="Meiryo"/>
              <a:sym typeface="Meiryo"/>
            </a:endParaRPr>
          </a:p>
          <a:p>
            <a:pPr indent="0" lvl="0" marL="0" rtl="0" algn="l">
              <a:spcBef>
                <a:spcPts val="360"/>
              </a:spcBef>
              <a:spcAft>
                <a:spcPts val="0"/>
              </a:spcAft>
              <a:buNone/>
            </a:pPr>
            <a:r>
              <a:t/>
            </a:r>
            <a:endParaRPr sz="1800"/>
          </a:p>
        </p:txBody>
      </p:sp>
      <p:sp>
        <p:nvSpPr>
          <p:cNvPr id="397" name="Google Shape;397;p46"/>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補足：RIPの仕組み①</a:t>
            </a:r>
            <a:endParaRPr>
              <a:latin typeface="Meiryo"/>
              <a:ea typeface="Meiryo"/>
              <a:cs typeface="Meiryo"/>
              <a:sym typeface="Meiryo"/>
            </a:endParaRPr>
          </a:p>
        </p:txBody>
      </p:sp>
      <p:sp>
        <p:nvSpPr>
          <p:cNvPr id="398" name="Google Shape;398;p46"/>
          <p:cNvSpPr txBox="1"/>
          <p:nvPr/>
        </p:nvSpPr>
        <p:spPr>
          <a:xfrm>
            <a:off x="609600" y="3625025"/>
            <a:ext cx="10050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100"/>
              </a:spcAft>
              <a:buNone/>
            </a:pPr>
            <a:r>
              <a:rPr lang="ja-JP" sz="1800">
                <a:solidFill>
                  <a:srgbClr val="202020"/>
                </a:solidFill>
                <a:highlight>
                  <a:srgbClr val="FFF2CC"/>
                </a:highlight>
                <a:latin typeface="Verdana"/>
                <a:ea typeface="Verdana"/>
                <a:cs typeface="Verdana"/>
                <a:sym typeface="Verdana"/>
              </a:rPr>
              <a:t>※</a:t>
            </a:r>
            <a:r>
              <a:rPr b="1" lang="ja-JP" sz="1800">
                <a:solidFill>
                  <a:srgbClr val="FF0000"/>
                </a:solidFill>
                <a:highlight>
                  <a:srgbClr val="FFF2CC"/>
                </a:highlight>
                <a:latin typeface="Meiryo"/>
                <a:ea typeface="Meiryo"/>
                <a:cs typeface="Meiryo"/>
                <a:sym typeface="Meiryo"/>
              </a:rPr>
              <a:t>ホップ数</a:t>
            </a:r>
            <a:r>
              <a:rPr lang="ja-JP" sz="1800">
                <a:solidFill>
                  <a:schemeClr val="dk1"/>
                </a:solidFill>
                <a:highlight>
                  <a:srgbClr val="FFF2CC"/>
                </a:highlight>
                <a:latin typeface="Meiryo"/>
                <a:ea typeface="Meiryo"/>
                <a:cs typeface="Meiryo"/>
                <a:sym typeface="Meiryo"/>
              </a:rPr>
              <a:t>とは通信経路上に存在する転送・中継設備の数。</a:t>
            </a:r>
            <a:endParaRPr sz="1800">
              <a:solidFill>
                <a:srgbClr val="202020"/>
              </a:solidFill>
              <a:highlight>
                <a:srgbClr val="FFF2CC"/>
              </a:highlight>
              <a:latin typeface="Verdana"/>
              <a:ea typeface="Verdana"/>
              <a:cs typeface="Verdana"/>
              <a:sym typeface="Verdana"/>
            </a:endParaRPr>
          </a:p>
        </p:txBody>
      </p:sp>
      <p:sp>
        <p:nvSpPr>
          <p:cNvPr id="399" name="Google Shape;399;p46"/>
          <p:cNvSpPr/>
          <p:nvPr/>
        </p:nvSpPr>
        <p:spPr>
          <a:xfrm>
            <a:off x="707375" y="1183250"/>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仕組み</a:t>
            </a:r>
            <a:endParaRPr b="1" i="0" sz="1200" u="none" cap="none" strike="noStrike">
              <a:solidFill>
                <a:srgbClr val="FFFFFF"/>
              </a:solidFill>
              <a:latin typeface="Meiryo"/>
              <a:ea typeface="Meiryo"/>
              <a:cs typeface="Meiryo"/>
              <a:sym typeface="Meiry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7"/>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補足：RIPの仕組み②</a:t>
            </a:r>
            <a:endParaRPr>
              <a:latin typeface="Meiryo"/>
              <a:ea typeface="Meiryo"/>
              <a:cs typeface="Meiryo"/>
              <a:sym typeface="Meiryo"/>
            </a:endParaRPr>
          </a:p>
        </p:txBody>
      </p:sp>
      <p:pic>
        <p:nvPicPr>
          <p:cNvPr id="406" name="Google Shape;406;p47"/>
          <p:cNvPicPr preferRelativeResize="0"/>
          <p:nvPr/>
        </p:nvPicPr>
        <p:blipFill>
          <a:blip r:embed="rId3">
            <a:alphaModFix/>
          </a:blip>
          <a:stretch>
            <a:fillRect/>
          </a:stretch>
        </p:blipFill>
        <p:spPr>
          <a:xfrm>
            <a:off x="2179125" y="1002175"/>
            <a:ext cx="7833789" cy="3817350"/>
          </a:xfrm>
          <a:prstGeom prst="rect">
            <a:avLst/>
          </a:prstGeom>
          <a:noFill/>
          <a:ln>
            <a:noFill/>
          </a:ln>
        </p:spPr>
      </p:pic>
      <p:sp>
        <p:nvSpPr>
          <p:cNvPr id="407" name="Google Shape;407;p47"/>
          <p:cNvSpPr txBox="1"/>
          <p:nvPr/>
        </p:nvSpPr>
        <p:spPr>
          <a:xfrm>
            <a:off x="591013" y="4943175"/>
            <a:ext cx="11010000" cy="1417500"/>
          </a:xfrm>
          <a:prstGeom prst="rect">
            <a:avLst/>
          </a:prstGeom>
          <a:solidFill>
            <a:srgbClr val="DFE9FB"/>
          </a:solid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ja-JP" sz="1800">
                <a:solidFill>
                  <a:schemeClr val="dk1"/>
                </a:solidFill>
                <a:highlight>
                  <a:srgbClr val="DFE9FB"/>
                </a:highlight>
                <a:latin typeface="Meiryo"/>
                <a:ea typeface="Meiryo"/>
                <a:cs typeface="Meiryo"/>
                <a:sym typeface="Meiryo"/>
              </a:rPr>
              <a:t>・</a:t>
            </a:r>
            <a:r>
              <a:rPr lang="ja-JP" sz="1800">
                <a:solidFill>
                  <a:schemeClr val="dk1"/>
                </a:solidFill>
                <a:highlight>
                  <a:srgbClr val="DFE9FB"/>
                </a:highlight>
                <a:latin typeface="Meiryo"/>
                <a:ea typeface="Meiryo"/>
                <a:cs typeface="Meiryo"/>
                <a:sym typeface="Meiryo"/>
              </a:rPr>
              <a:t>上記の図に示す通り、ルーターを通るたびにホップ数は「+1」加算され、ルーティングテーブルにもその数値が反映される。</a:t>
            </a:r>
            <a:br>
              <a:rPr lang="ja-JP" sz="1800">
                <a:solidFill>
                  <a:schemeClr val="dk1"/>
                </a:solidFill>
                <a:highlight>
                  <a:srgbClr val="DFE9FB"/>
                </a:highlight>
                <a:latin typeface="Meiryo"/>
                <a:ea typeface="Meiryo"/>
                <a:cs typeface="Meiryo"/>
                <a:sym typeface="Meiryo"/>
              </a:rPr>
            </a:br>
            <a:r>
              <a:rPr lang="ja-JP" sz="1800">
                <a:solidFill>
                  <a:schemeClr val="dk1"/>
                </a:solidFill>
                <a:highlight>
                  <a:srgbClr val="DFE9FB"/>
                </a:highlight>
                <a:latin typeface="Meiryo"/>
                <a:ea typeface="Meiryo"/>
                <a:cs typeface="Meiryo"/>
                <a:sym typeface="Meiryo"/>
              </a:rPr>
              <a:t>・ルートAの合計ホップ数が４、ルートBの合計ホップ数が２。ルートBを最適ルートと見なす。</a:t>
            </a:r>
            <a:br>
              <a:rPr lang="ja-JP" sz="1800">
                <a:solidFill>
                  <a:schemeClr val="dk1"/>
                </a:solidFill>
                <a:highlight>
                  <a:srgbClr val="DFE9FB"/>
                </a:highlight>
                <a:latin typeface="Meiryo"/>
                <a:ea typeface="Meiryo"/>
                <a:cs typeface="Meiryo"/>
                <a:sym typeface="Meiryo"/>
              </a:rPr>
            </a:br>
            <a:r>
              <a:rPr lang="ja-JP" sz="1800">
                <a:solidFill>
                  <a:schemeClr val="dk1"/>
                </a:solidFill>
                <a:highlight>
                  <a:srgbClr val="DFE9FB"/>
                </a:highlight>
                <a:latin typeface="Meiryo"/>
                <a:ea typeface="Meiryo"/>
                <a:cs typeface="Meiryo"/>
                <a:sym typeface="Meiryo"/>
              </a:rPr>
              <a:t>・ただし、</a:t>
            </a:r>
            <a:r>
              <a:rPr b="1" lang="ja-JP" sz="1800">
                <a:solidFill>
                  <a:srgbClr val="FF0000"/>
                </a:solidFill>
                <a:highlight>
                  <a:srgbClr val="DFE9FB"/>
                </a:highlight>
                <a:latin typeface="Meiryo"/>
                <a:ea typeface="Meiryo"/>
                <a:cs typeface="Meiryo"/>
                <a:sym typeface="Meiryo"/>
              </a:rPr>
              <a:t>ホップ数は最大15まで、15台を超えると通信できなく</a:t>
            </a:r>
            <a:r>
              <a:rPr lang="ja-JP" sz="1800">
                <a:solidFill>
                  <a:schemeClr val="dk1"/>
                </a:solidFill>
                <a:highlight>
                  <a:srgbClr val="DFE9FB"/>
                </a:highlight>
                <a:latin typeface="Meiryo"/>
                <a:ea typeface="Meiryo"/>
                <a:cs typeface="Meiryo"/>
                <a:sym typeface="Meiryo"/>
              </a:rPr>
              <a:t>なる。</a:t>
            </a:r>
            <a:endParaRPr sz="1800">
              <a:solidFill>
                <a:schemeClr val="dk1"/>
              </a:solidFill>
              <a:highlight>
                <a:srgbClr val="DFE9FB"/>
              </a:highlight>
              <a:latin typeface="Meiryo"/>
              <a:ea typeface="Meiryo"/>
              <a:cs typeface="Meiryo"/>
              <a:sym typeface="Meiry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txBox="1"/>
          <p:nvPr>
            <p:ph idx="1" type="body"/>
          </p:nvPr>
        </p:nvSpPr>
        <p:spPr>
          <a:xfrm>
            <a:off x="609600" y="1561362"/>
            <a:ext cx="10972800" cy="15996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ja-JP" sz="1800">
                <a:solidFill>
                  <a:srgbClr val="333333"/>
                </a:solidFill>
                <a:highlight>
                  <a:schemeClr val="lt1"/>
                </a:highlight>
                <a:latin typeface="Meiryo"/>
                <a:ea typeface="Meiryo"/>
                <a:cs typeface="Meiryo"/>
                <a:sym typeface="Meiryo"/>
              </a:rPr>
              <a:t>・</a:t>
            </a:r>
            <a:r>
              <a:rPr lang="ja-JP" sz="1800">
                <a:highlight>
                  <a:schemeClr val="lt1"/>
                </a:highlight>
                <a:latin typeface="Meiryo"/>
                <a:ea typeface="Meiryo"/>
                <a:cs typeface="Meiryo"/>
                <a:sym typeface="Meiryo"/>
              </a:rPr>
              <a:t>OSPFの最大のメリット</a:t>
            </a:r>
            <a:r>
              <a:rPr lang="ja-JP" sz="1800">
                <a:solidFill>
                  <a:srgbClr val="333333"/>
                </a:solidFill>
                <a:highlight>
                  <a:schemeClr val="lt1"/>
                </a:highlight>
                <a:latin typeface="Meiryo"/>
                <a:ea typeface="Meiryo"/>
                <a:cs typeface="Meiryo"/>
                <a:sym typeface="Meiryo"/>
              </a:rPr>
              <a:t>は、シングルドメイン (つまり完全な LinkState 型) にした場合、</a:t>
            </a:r>
            <a:r>
              <a:rPr b="1" lang="ja-JP" sz="1800">
                <a:solidFill>
                  <a:srgbClr val="FF0000"/>
                </a:solidFill>
                <a:highlight>
                  <a:schemeClr val="lt1"/>
                </a:highlight>
                <a:latin typeface="Meiryo"/>
                <a:ea typeface="Meiryo"/>
                <a:cs typeface="Meiryo"/>
                <a:sym typeface="Meiryo"/>
              </a:rPr>
              <a:t>ルータ間の通信速度を意識した上での最適経路を常に選択できる</a:t>
            </a:r>
            <a:r>
              <a:rPr lang="ja-JP" sz="1800">
                <a:solidFill>
                  <a:srgbClr val="333333"/>
                </a:solidFill>
                <a:highlight>
                  <a:schemeClr val="lt1"/>
                </a:highlight>
                <a:latin typeface="Meiryo"/>
                <a:ea typeface="Meiryo"/>
                <a:cs typeface="Meiryo"/>
                <a:sym typeface="Meiryo"/>
              </a:rPr>
              <a:t>ことです。</a:t>
            </a:r>
            <a:endParaRPr sz="1800">
              <a:solidFill>
                <a:srgbClr val="333333"/>
              </a:solidFill>
              <a:highlight>
                <a:schemeClr val="lt1"/>
              </a:highlight>
              <a:latin typeface="Meiryo"/>
              <a:ea typeface="Meiryo"/>
              <a:cs typeface="Meiryo"/>
              <a:sym typeface="Meiryo"/>
            </a:endParaRPr>
          </a:p>
          <a:p>
            <a:pPr indent="0" lvl="0" marL="0" rtl="0" algn="l">
              <a:lnSpc>
                <a:spcPct val="115000"/>
              </a:lnSpc>
              <a:spcBef>
                <a:spcPts val="1900"/>
              </a:spcBef>
              <a:spcAft>
                <a:spcPts val="1900"/>
              </a:spcAft>
              <a:buNone/>
            </a:pPr>
            <a:r>
              <a:rPr lang="ja-JP" sz="1800">
                <a:solidFill>
                  <a:srgbClr val="333333"/>
                </a:solidFill>
                <a:highlight>
                  <a:srgbClr val="FFFFFF"/>
                </a:highlight>
                <a:latin typeface="Meiryo"/>
                <a:ea typeface="Meiryo"/>
                <a:cs typeface="Meiryo"/>
                <a:sym typeface="Meiryo"/>
              </a:rPr>
              <a:t>・RIPとは異なり</a:t>
            </a:r>
            <a:r>
              <a:rPr b="1" lang="ja-JP" sz="1800">
                <a:solidFill>
                  <a:srgbClr val="FF0000"/>
                </a:solidFill>
                <a:highlight>
                  <a:srgbClr val="FFFFFF"/>
                </a:highlight>
                <a:latin typeface="Meiryo"/>
                <a:ea typeface="Meiryo"/>
                <a:cs typeface="Meiryo"/>
                <a:sym typeface="Meiryo"/>
              </a:rPr>
              <a:t>ルーティングループを発生させません</a:t>
            </a:r>
            <a:r>
              <a:rPr lang="ja-JP" sz="1800">
                <a:solidFill>
                  <a:srgbClr val="333333"/>
                </a:solidFill>
                <a:highlight>
                  <a:srgbClr val="FFFFFF"/>
                </a:highlight>
                <a:latin typeface="Meiryo"/>
                <a:ea typeface="Meiryo"/>
                <a:cs typeface="Meiryo"/>
                <a:sym typeface="Meiryo"/>
              </a:rPr>
              <a:t>。</a:t>
            </a:r>
            <a:endParaRPr sz="1800"/>
          </a:p>
        </p:txBody>
      </p:sp>
      <p:sp>
        <p:nvSpPr>
          <p:cNvPr id="414" name="Google Shape;414;p48"/>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OSPFのメリット・デメリット</a:t>
            </a:r>
            <a:endParaRPr>
              <a:latin typeface="Meiryo"/>
              <a:ea typeface="Meiryo"/>
              <a:cs typeface="Meiryo"/>
              <a:sym typeface="Meiryo"/>
            </a:endParaRPr>
          </a:p>
        </p:txBody>
      </p:sp>
      <p:sp>
        <p:nvSpPr>
          <p:cNvPr id="415" name="Google Shape;415;p48"/>
          <p:cNvSpPr/>
          <p:nvPr/>
        </p:nvSpPr>
        <p:spPr>
          <a:xfrm>
            <a:off x="623400" y="111692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メリット</a:t>
            </a:r>
            <a:endParaRPr b="1" i="0" sz="1200" u="none" cap="none" strike="noStrike">
              <a:solidFill>
                <a:srgbClr val="FFFFFF"/>
              </a:solidFill>
              <a:latin typeface="Meiryo"/>
              <a:ea typeface="Meiryo"/>
              <a:cs typeface="Meiryo"/>
              <a:sym typeface="Meiryo"/>
            </a:endParaRPr>
          </a:p>
        </p:txBody>
      </p:sp>
      <p:sp>
        <p:nvSpPr>
          <p:cNvPr id="416" name="Google Shape;416;p48"/>
          <p:cNvSpPr/>
          <p:nvPr/>
        </p:nvSpPr>
        <p:spPr>
          <a:xfrm>
            <a:off x="616500" y="297402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デメリット</a:t>
            </a:r>
            <a:endParaRPr b="1" i="0" sz="1200" u="none" cap="none" strike="noStrike">
              <a:solidFill>
                <a:srgbClr val="FFFFFF"/>
              </a:solidFill>
              <a:latin typeface="Meiryo"/>
              <a:ea typeface="Meiryo"/>
              <a:cs typeface="Meiryo"/>
              <a:sym typeface="Meiryo"/>
            </a:endParaRPr>
          </a:p>
        </p:txBody>
      </p:sp>
      <p:sp>
        <p:nvSpPr>
          <p:cNvPr id="417" name="Google Shape;417;p48"/>
          <p:cNvSpPr txBox="1"/>
          <p:nvPr>
            <p:ph idx="1" type="body"/>
          </p:nvPr>
        </p:nvSpPr>
        <p:spPr>
          <a:xfrm>
            <a:off x="616500" y="3425150"/>
            <a:ext cx="10959000" cy="18639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ja-JP" sz="1800">
                <a:solidFill>
                  <a:srgbClr val="333333"/>
                </a:solidFill>
                <a:highlight>
                  <a:srgbClr val="FFFFFF"/>
                </a:highlight>
                <a:latin typeface="Meiryo"/>
                <a:ea typeface="Meiryo"/>
                <a:cs typeface="Meiryo"/>
                <a:sym typeface="Meiryo"/>
              </a:rPr>
              <a:t>・</a:t>
            </a:r>
            <a:r>
              <a:rPr lang="ja-JP" sz="1800">
                <a:solidFill>
                  <a:srgbClr val="333333"/>
                </a:solidFill>
                <a:highlight>
                  <a:srgbClr val="FFFFFF"/>
                </a:highlight>
                <a:latin typeface="Meiryo"/>
                <a:ea typeface="Meiryo"/>
                <a:cs typeface="Meiryo"/>
                <a:sym typeface="Meiryo"/>
              </a:rPr>
              <a:t>デメリットとして、1台のOSPFルータが増えるたびに、</a:t>
            </a:r>
            <a:r>
              <a:rPr b="1" lang="ja-JP" sz="1800">
                <a:solidFill>
                  <a:srgbClr val="FF0000"/>
                </a:solidFill>
                <a:highlight>
                  <a:srgbClr val="FFFFFF"/>
                </a:highlight>
                <a:latin typeface="Meiryo"/>
                <a:ea typeface="Meiryo"/>
                <a:cs typeface="Meiryo"/>
                <a:sym typeface="Meiryo"/>
              </a:rPr>
              <a:t>負荷の増え方が指数関数的に右肩上がり</a:t>
            </a:r>
            <a:r>
              <a:rPr lang="ja-JP" sz="1800">
                <a:solidFill>
                  <a:srgbClr val="333333"/>
                </a:solidFill>
                <a:highlight>
                  <a:srgbClr val="FFFFFF"/>
                </a:highlight>
                <a:latin typeface="Meiryo"/>
                <a:ea typeface="Meiryo"/>
                <a:cs typeface="Meiryo"/>
                <a:sym typeface="Meiryo"/>
              </a:rPr>
              <a:t>になることが挙げられます。</a:t>
            </a:r>
            <a:endParaRPr sz="1800">
              <a:solidFill>
                <a:srgbClr val="333333"/>
              </a:solidFill>
              <a:highlight>
                <a:srgbClr val="FFFFFF"/>
              </a:highlight>
              <a:latin typeface="Meiryo"/>
              <a:ea typeface="Meiryo"/>
              <a:cs typeface="Meiryo"/>
              <a:sym typeface="Meiryo"/>
            </a:endParaRPr>
          </a:p>
          <a:p>
            <a:pPr indent="0" lvl="0" marL="0" rtl="0" algn="l">
              <a:lnSpc>
                <a:spcPct val="115000"/>
              </a:lnSpc>
              <a:spcBef>
                <a:spcPts val="1900"/>
              </a:spcBef>
              <a:spcAft>
                <a:spcPts val="1900"/>
              </a:spcAft>
              <a:buNone/>
            </a:pPr>
            <a:r>
              <a:rPr lang="ja-JP" sz="1800">
                <a:solidFill>
                  <a:srgbClr val="333333"/>
                </a:solidFill>
                <a:highlight>
                  <a:srgbClr val="FFFFFF"/>
                </a:highlight>
                <a:latin typeface="Meiryo"/>
                <a:ea typeface="Meiryo"/>
                <a:cs typeface="Meiryo"/>
                <a:sym typeface="Meiryo"/>
              </a:rPr>
              <a:t>・これを緩和するために、エリアという概念を設けています。マルチドメインにすることで負荷は減りますが、経路選択という点においては</a:t>
            </a:r>
            <a:r>
              <a:rPr b="1" lang="ja-JP" sz="1800">
                <a:solidFill>
                  <a:srgbClr val="FF0000"/>
                </a:solidFill>
                <a:highlight>
                  <a:srgbClr val="FFFFFF"/>
                </a:highlight>
                <a:latin typeface="Meiryo"/>
                <a:ea typeface="Meiryo"/>
                <a:cs typeface="Meiryo"/>
                <a:sym typeface="Meiryo"/>
              </a:rPr>
              <a:t>精度が粗く</a:t>
            </a:r>
            <a:r>
              <a:rPr lang="ja-JP" sz="1800">
                <a:solidFill>
                  <a:srgbClr val="333333"/>
                </a:solidFill>
                <a:highlight>
                  <a:srgbClr val="FFFFFF"/>
                </a:highlight>
                <a:latin typeface="Meiryo"/>
                <a:ea typeface="Meiryo"/>
                <a:cs typeface="Meiryo"/>
                <a:sym typeface="Meiryo"/>
              </a:rPr>
              <a:t>なります。</a:t>
            </a:r>
            <a:endParaRPr sz="1800"/>
          </a:p>
        </p:txBody>
      </p:sp>
      <p:sp>
        <p:nvSpPr>
          <p:cNvPr id="418" name="Google Shape;418;p48"/>
          <p:cNvSpPr txBox="1"/>
          <p:nvPr/>
        </p:nvSpPr>
        <p:spPr>
          <a:xfrm>
            <a:off x="1021950" y="5612850"/>
            <a:ext cx="10148100" cy="461700"/>
          </a:xfrm>
          <a:prstGeom prst="rect">
            <a:avLst/>
          </a:prstGeom>
          <a:solidFill>
            <a:srgbClr val="DFE9F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JP" sz="1800">
                <a:solidFill>
                  <a:schemeClr val="dk1"/>
                </a:solidFill>
                <a:highlight>
                  <a:srgbClr val="DFE9FB"/>
                </a:highlight>
              </a:rPr>
              <a:t>OSPFはマルチベンダー環境でNWの追加・削除が行われるような環境で使うのに優れています。</a:t>
            </a:r>
            <a:endParaRPr b="1" sz="1800">
              <a:solidFill>
                <a:schemeClr val="dk1"/>
              </a:solidFill>
              <a:highlight>
                <a:srgbClr val="DFE9FB"/>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9"/>
          <p:cNvSpPr txBox="1"/>
          <p:nvPr>
            <p:ph idx="1" type="body"/>
          </p:nvPr>
        </p:nvSpPr>
        <p:spPr>
          <a:xfrm>
            <a:off x="609600" y="1561352"/>
            <a:ext cx="10972800" cy="12933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ja-JP" sz="1800">
                <a:solidFill>
                  <a:srgbClr val="333333"/>
                </a:solidFill>
                <a:highlight>
                  <a:schemeClr val="lt1"/>
                </a:highlight>
                <a:latin typeface="Meiryo"/>
                <a:ea typeface="Meiryo"/>
                <a:cs typeface="Meiryo"/>
                <a:sym typeface="Meiryo"/>
              </a:rPr>
              <a:t>・</a:t>
            </a:r>
            <a:r>
              <a:rPr lang="ja-JP" sz="1800">
                <a:solidFill>
                  <a:srgbClr val="3D3D3D"/>
                </a:solidFill>
                <a:highlight>
                  <a:srgbClr val="FFFFFF"/>
                </a:highlight>
                <a:latin typeface="Arial"/>
                <a:ea typeface="Arial"/>
                <a:cs typeface="Arial"/>
                <a:sym typeface="Arial"/>
              </a:rPr>
              <a:t>BGPは</a:t>
            </a:r>
            <a:r>
              <a:rPr b="1" lang="ja-JP" sz="1800">
                <a:solidFill>
                  <a:srgbClr val="FF0000"/>
                </a:solidFill>
                <a:highlight>
                  <a:srgbClr val="FFFFFF"/>
                </a:highlight>
                <a:latin typeface="Arial"/>
                <a:ea typeface="Arial"/>
                <a:cs typeface="Arial"/>
                <a:sym typeface="Arial"/>
              </a:rPr>
              <a:t>ディスタンスベクタ型</a:t>
            </a:r>
            <a:r>
              <a:rPr b="1" lang="ja-JP" sz="1800">
                <a:solidFill>
                  <a:srgbClr val="FF0000"/>
                </a:solidFill>
                <a:highlight>
                  <a:srgbClr val="FFFFFF"/>
                </a:highlight>
                <a:uFill>
                  <a:noFill/>
                </a:uFill>
                <a:latin typeface="Arial"/>
                <a:ea typeface="Arial"/>
                <a:cs typeface="Arial"/>
                <a:sym typeface="Arial"/>
                <a:hlinkClick r:id="rId3">
                  <a:extLst>
                    <a:ext uri="{A12FA001-AC4F-418D-AE19-62706E023703}">
                      <ahyp:hlinkClr val="tx"/>
                    </a:ext>
                  </a:extLst>
                </a:hlinkClick>
              </a:rPr>
              <a:t>プロトコル</a:t>
            </a:r>
            <a:r>
              <a:rPr lang="ja-JP" sz="1800">
                <a:highlight>
                  <a:srgbClr val="FFFFFF"/>
                </a:highlight>
                <a:uFill>
                  <a:noFill/>
                </a:uFill>
                <a:latin typeface="Arial"/>
                <a:ea typeface="Arial"/>
                <a:cs typeface="Arial"/>
                <a:sym typeface="Arial"/>
                <a:hlinkClick r:id="rId4"/>
              </a:rPr>
              <a:t>であり、プロトコル</a:t>
            </a:r>
            <a:r>
              <a:rPr lang="ja-JP" sz="1800">
                <a:highlight>
                  <a:srgbClr val="FFFFFF"/>
                </a:highlight>
                <a:latin typeface="Arial"/>
                <a:ea typeface="Arial"/>
                <a:cs typeface="Arial"/>
                <a:sym typeface="Arial"/>
              </a:rPr>
              <a:t>に制限が多く難解なのですが、しっかり設計すると収束も早く、切り替えも早く、ルーティングの制御も簡単です。</a:t>
            </a:r>
            <a:endParaRPr sz="1800">
              <a:highlight>
                <a:srgbClr val="FFFFFF"/>
              </a:highlight>
              <a:latin typeface="Arial"/>
              <a:ea typeface="Arial"/>
              <a:cs typeface="Arial"/>
              <a:sym typeface="Arial"/>
            </a:endParaRPr>
          </a:p>
          <a:p>
            <a:pPr indent="0" lvl="0" marL="0" rtl="0" algn="l">
              <a:lnSpc>
                <a:spcPct val="115000"/>
              </a:lnSpc>
              <a:spcBef>
                <a:spcPts val="1900"/>
              </a:spcBef>
              <a:spcAft>
                <a:spcPts val="1900"/>
              </a:spcAft>
              <a:buNone/>
            </a:pPr>
            <a:r>
              <a:t/>
            </a:r>
            <a:endParaRPr sz="1800">
              <a:highlight>
                <a:schemeClr val="lt1"/>
              </a:highlight>
              <a:latin typeface="Meiryo"/>
              <a:ea typeface="Meiryo"/>
              <a:cs typeface="Meiryo"/>
              <a:sym typeface="Meiryo"/>
            </a:endParaRPr>
          </a:p>
        </p:txBody>
      </p:sp>
      <p:sp>
        <p:nvSpPr>
          <p:cNvPr id="425" name="Google Shape;425;p49"/>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BGPのメリット・デメリット</a:t>
            </a:r>
            <a:endParaRPr>
              <a:latin typeface="Meiryo"/>
              <a:ea typeface="Meiryo"/>
              <a:cs typeface="Meiryo"/>
              <a:sym typeface="Meiryo"/>
            </a:endParaRPr>
          </a:p>
        </p:txBody>
      </p:sp>
      <p:sp>
        <p:nvSpPr>
          <p:cNvPr id="426" name="Google Shape;426;p49"/>
          <p:cNvSpPr/>
          <p:nvPr/>
        </p:nvSpPr>
        <p:spPr>
          <a:xfrm>
            <a:off x="623400" y="111692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メリット</a:t>
            </a:r>
            <a:endParaRPr b="1" i="0" sz="1200" u="none" cap="none" strike="noStrike">
              <a:solidFill>
                <a:srgbClr val="FFFFFF"/>
              </a:solidFill>
              <a:latin typeface="Meiryo"/>
              <a:ea typeface="Meiryo"/>
              <a:cs typeface="Meiryo"/>
              <a:sym typeface="Meiryo"/>
            </a:endParaRPr>
          </a:p>
        </p:txBody>
      </p:sp>
      <p:sp>
        <p:nvSpPr>
          <p:cNvPr id="427" name="Google Shape;427;p49"/>
          <p:cNvSpPr/>
          <p:nvPr/>
        </p:nvSpPr>
        <p:spPr>
          <a:xfrm>
            <a:off x="616500" y="273527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デメリット</a:t>
            </a:r>
            <a:endParaRPr b="1" i="0" sz="1200" u="none" cap="none" strike="noStrike">
              <a:solidFill>
                <a:srgbClr val="FFFFFF"/>
              </a:solidFill>
              <a:latin typeface="Meiryo"/>
              <a:ea typeface="Meiryo"/>
              <a:cs typeface="Meiryo"/>
              <a:sym typeface="Meiryo"/>
            </a:endParaRPr>
          </a:p>
        </p:txBody>
      </p:sp>
      <p:sp>
        <p:nvSpPr>
          <p:cNvPr id="428" name="Google Shape;428;p49"/>
          <p:cNvSpPr txBox="1"/>
          <p:nvPr>
            <p:ph idx="1" type="body"/>
          </p:nvPr>
        </p:nvSpPr>
        <p:spPr>
          <a:xfrm>
            <a:off x="616500" y="3186400"/>
            <a:ext cx="10959000" cy="18639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1900"/>
              </a:spcAft>
              <a:buNone/>
            </a:pPr>
            <a:r>
              <a:rPr lang="ja-JP" sz="1800">
                <a:highlight>
                  <a:srgbClr val="FFFFFF"/>
                </a:highlight>
                <a:latin typeface="Meiryo"/>
                <a:ea typeface="Meiryo"/>
                <a:cs typeface="Meiryo"/>
                <a:sym typeface="Meiryo"/>
              </a:rPr>
              <a:t>・</a:t>
            </a:r>
            <a:r>
              <a:rPr lang="ja-JP" sz="1800">
                <a:highlight>
                  <a:srgbClr val="FFFFFF"/>
                </a:highlight>
                <a:latin typeface="Arial"/>
                <a:ea typeface="Arial"/>
                <a:cs typeface="Arial"/>
                <a:sym typeface="Arial"/>
              </a:rPr>
              <a:t>拡張性があまりないので頻繁にNWが追加・削除されるような環境では使えない。</a:t>
            </a:r>
            <a:br>
              <a:rPr lang="ja-JP" sz="1800">
                <a:highlight>
                  <a:srgbClr val="FFFFFF"/>
                </a:highlight>
                <a:latin typeface="Arial"/>
                <a:ea typeface="Arial"/>
                <a:cs typeface="Arial"/>
                <a:sym typeface="Arial"/>
              </a:rPr>
            </a:br>
            <a:r>
              <a:rPr lang="ja-JP" sz="1800">
                <a:solidFill>
                  <a:srgbClr val="202020"/>
                </a:solidFill>
                <a:highlight>
                  <a:srgbClr val="FFF2CC"/>
                </a:highlight>
                <a:latin typeface="Verdana"/>
                <a:ea typeface="Verdana"/>
                <a:cs typeface="Verdana"/>
                <a:sym typeface="Verdana"/>
              </a:rPr>
              <a:t>※</a:t>
            </a:r>
            <a:r>
              <a:rPr lang="ja-JP" sz="1800">
                <a:highlight>
                  <a:srgbClr val="FFF2CC"/>
                </a:highlight>
                <a:latin typeface="Arial"/>
                <a:ea typeface="Arial"/>
                <a:cs typeface="Arial"/>
                <a:sym typeface="Arial"/>
              </a:rPr>
              <a:t>サーバセグメントを追加削除したりするような場所では難しい</a:t>
            </a:r>
            <a:endParaRPr sz="1800">
              <a:highlight>
                <a:srgbClr val="FFF2CC"/>
              </a:highlight>
              <a:latin typeface="Meiryo"/>
              <a:ea typeface="Meiryo"/>
              <a:cs typeface="Meiryo"/>
              <a:sym typeface="Meiryo"/>
            </a:endParaRPr>
          </a:p>
        </p:txBody>
      </p:sp>
      <p:sp>
        <p:nvSpPr>
          <p:cNvPr id="429" name="Google Shape;429;p49"/>
          <p:cNvSpPr txBox="1"/>
          <p:nvPr/>
        </p:nvSpPr>
        <p:spPr>
          <a:xfrm>
            <a:off x="1259850" y="5546550"/>
            <a:ext cx="9672300" cy="461700"/>
          </a:xfrm>
          <a:prstGeom prst="rect">
            <a:avLst/>
          </a:prstGeom>
          <a:solidFill>
            <a:srgbClr val="DFE9F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JP" sz="1800">
                <a:solidFill>
                  <a:schemeClr val="dk1"/>
                </a:solidFill>
                <a:highlight>
                  <a:srgbClr val="DFE9FB"/>
                </a:highlight>
              </a:rPr>
              <a:t>BGPはNWが固定化された場所で細かくNWを制御したいような環境で使うのに優れている</a:t>
            </a:r>
            <a:endParaRPr b="1" sz="1800">
              <a:solidFill>
                <a:schemeClr val="dk1"/>
              </a:solidFill>
              <a:highlight>
                <a:srgbClr val="DFE9FB"/>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0"/>
          <p:cNvSpPr txBox="1"/>
          <p:nvPr>
            <p:ph idx="1" type="body"/>
          </p:nvPr>
        </p:nvSpPr>
        <p:spPr>
          <a:xfrm>
            <a:off x="609600" y="2137925"/>
            <a:ext cx="10972800" cy="43908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80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①</a:t>
            </a:r>
            <a:r>
              <a:rPr lang="ja-JP" sz="2400">
                <a:solidFill>
                  <a:srgbClr val="333333"/>
                </a:solidFill>
                <a:highlight>
                  <a:srgbClr val="FFFFFF"/>
                </a:highlight>
                <a:latin typeface="Meiryo"/>
                <a:ea typeface="Meiryo"/>
                <a:cs typeface="Meiryo"/>
                <a:sym typeface="Meiryo"/>
              </a:rPr>
              <a:t>ネイバーテーブル</a:t>
            </a:r>
            <a:br>
              <a:rPr lang="ja-JP" sz="2400">
                <a:highlight>
                  <a:srgbClr val="FFFFFF"/>
                </a:highlight>
                <a:latin typeface="Meiryo"/>
                <a:ea typeface="Meiryo"/>
                <a:cs typeface="Meiryo"/>
                <a:sym typeface="Meiryo"/>
              </a:rPr>
            </a:br>
            <a:endParaRPr sz="2400">
              <a:highlight>
                <a:srgbClr val="FFFFFF"/>
              </a:highlight>
              <a:latin typeface="Meiryo"/>
              <a:ea typeface="Meiryo"/>
              <a:cs typeface="Meiryo"/>
              <a:sym typeface="Meiryo"/>
            </a:endParaRPr>
          </a:p>
          <a:p>
            <a:pPr indent="-381000" lvl="0" marL="457200" rtl="0" algn="l">
              <a:lnSpc>
                <a:spcPct val="115000"/>
              </a:lnSpc>
              <a:spcBef>
                <a:spcPts val="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②</a:t>
            </a:r>
            <a:r>
              <a:rPr lang="ja-JP" sz="2400">
                <a:solidFill>
                  <a:srgbClr val="333333"/>
                </a:solidFill>
                <a:highlight>
                  <a:srgbClr val="FFFFFF"/>
                </a:highlight>
                <a:latin typeface="Meiryo"/>
                <a:ea typeface="Meiryo"/>
                <a:cs typeface="Meiryo"/>
                <a:sym typeface="Meiryo"/>
              </a:rPr>
              <a:t>BGPテーブル</a:t>
            </a:r>
            <a:br>
              <a:rPr lang="ja-JP" sz="2400">
                <a:highlight>
                  <a:srgbClr val="FFFFFF"/>
                </a:highlight>
                <a:latin typeface="Meiryo"/>
                <a:ea typeface="Meiryo"/>
                <a:cs typeface="Meiryo"/>
                <a:sym typeface="Meiryo"/>
              </a:rPr>
            </a:br>
            <a:endParaRPr sz="2400">
              <a:highlight>
                <a:srgbClr val="FFFFFF"/>
              </a:highlight>
              <a:latin typeface="Meiryo"/>
              <a:ea typeface="Meiryo"/>
              <a:cs typeface="Meiryo"/>
              <a:sym typeface="Meiryo"/>
            </a:endParaRPr>
          </a:p>
          <a:p>
            <a:pPr indent="-381000" lvl="0" marL="457200" rtl="0" algn="l">
              <a:lnSpc>
                <a:spcPct val="115000"/>
              </a:lnSpc>
              <a:spcBef>
                <a:spcPts val="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③</a:t>
            </a:r>
            <a:r>
              <a:rPr lang="ja-JP" sz="2400">
                <a:solidFill>
                  <a:srgbClr val="333333"/>
                </a:solidFill>
                <a:highlight>
                  <a:srgbClr val="FFFFFF"/>
                </a:highlight>
                <a:latin typeface="Meiryo"/>
                <a:ea typeface="Meiryo"/>
                <a:cs typeface="Meiryo"/>
                <a:sym typeface="Meiryo"/>
              </a:rPr>
              <a:t>ルーティングテーブル</a:t>
            </a:r>
            <a:endParaRPr sz="2400">
              <a:latin typeface="Meiryo"/>
              <a:ea typeface="Meiryo"/>
              <a:cs typeface="Meiryo"/>
              <a:sym typeface="Meiryo"/>
            </a:endParaRPr>
          </a:p>
        </p:txBody>
      </p:sp>
      <p:sp>
        <p:nvSpPr>
          <p:cNvPr id="436" name="Google Shape;436;p50"/>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203200" rtl="0" algn="l">
              <a:lnSpc>
                <a:spcPct val="170000"/>
              </a:lnSpc>
              <a:spcBef>
                <a:spcPts val="3400"/>
              </a:spcBef>
              <a:spcAft>
                <a:spcPts val="2000"/>
              </a:spcAft>
              <a:buClr>
                <a:schemeClr val="dk1"/>
              </a:buClr>
              <a:buSzPts val="1100"/>
              <a:buFont typeface="Arial"/>
              <a:buNone/>
            </a:pPr>
            <a:r>
              <a:rPr lang="ja-JP">
                <a:solidFill>
                  <a:srgbClr val="333333"/>
                </a:solidFill>
                <a:highlight>
                  <a:srgbClr val="FCFCFC"/>
                </a:highlight>
                <a:latin typeface="Meiryo"/>
                <a:ea typeface="Meiryo"/>
                <a:cs typeface="Meiryo"/>
                <a:sym typeface="Meiryo"/>
              </a:rPr>
              <a:t>BGPルータが保持するデータベース</a:t>
            </a:r>
            <a:endParaRPr/>
          </a:p>
        </p:txBody>
      </p:sp>
      <p:sp>
        <p:nvSpPr>
          <p:cNvPr id="437" name="Google Shape;437;p50"/>
          <p:cNvSpPr txBox="1"/>
          <p:nvPr>
            <p:ph idx="1" type="body"/>
          </p:nvPr>
        </p:nvSpPr>
        <p:spPr>
          <a:xfrm>
            <a:off x="609600" y="1262825"/>
            <a:ext cx="10972800" cy="490800"/>
          </a:xfrm>
          <a:prstGeom prst="rect">
            <a:avLst/>
          </a:prstGeom>
          <a:solidFill>
            <a:srgbClr val="DFE9FB"/>
          </a:solidFill>
        </p:spPr>
        <p:txBody>
          <a:bodyPr anchorCtr="0" anchor="ctr" bIns="45700" lIns="91425" spcFirstLastPara="1" rIns="91425" wrap="square" tIns="45700">
            <a:noAutofit/>
          </a:bodyPr>
          <a:lstStyle/>
          <a:p>
            <a:pPr indent="0" lvl="0" marL="203200" marR="203200" rtl="0" algn="ctr">
              <a:lnSpc>
                <a:spcPct val="170000"/>
              </a:lnSpc>
              <a:spcBef>
                <a:spcPts val="3400"/>
              </a:spcBef>
              <a:spcAft>
                <a:spcPts val="2000"/>
              </a:spcAft>
              <a:buNone/>
            </a:pPr>
            <a:r>
              <a:rPr b="1" lang="ja-JP" sz="1800">
                <a:solidFill>
                  <a:srgbClr val="333333"/>
                </a:solidFill>
                <a:highlight>
                  <a:srgbClr val="DFE9FB"/>
                </a:highlight>
                <a:latin typeface="Meiryo"/>
                <a:ea typeface="Meiryo"/>
                <a:cs typeface="Meiryo"/>
                <a:sym typeface="Meiryo"/>
              </a:rPr>
              <a:t>BGPでのルーティングを行うためにBGPルータは、次の3つのデータベースを保持します</a:t>
            </a:r>
            <a:endParaRPr b="1" sz="1800">
              <a:highlight>
                <a:srgbClr val="DFE9FB"/>
              </a:highlight>
              <a:latin typeface="Meiryo"/>
              <a:ea typeface="Meiryo"/>
              <a:cs typeface="Meiryo"/>
              <a:sym typeface="Meiry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1"/>
          <p:cNvSpPr txBox="1"/>
          <p:nvPr>
            <p:ph idx="1" type="body"/>
          </p:nvPr>
        </p:nvSpPr>
        <p:spPr>
          <a:xfrm>
            <a:off x="570350" y="1685650"/>
            <a:ext cx="11169300" cy="44853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b="1" lang="ja-JP" sz="1800">
                <a:solidFill>
                  <a:srgbClr val="FF0000"/>
                </a:solidFill>
                <a:latin typeface="Meiryo"/>
                <a:ea typeface="Meiryo"/>
                <a:cs typeface="Meiryo"/>
                <a:sym typeface="Meiryo"/>
              </a:rPr>
              <a:t>ネイバーテーブルは、BGPでルート情報を交換するBGPルータの情報を保持しているテーブルです。</a:t>
            </a:r>
            <a:r>
              <a:rPr lang="ja-JP" sz="1800">
                <a:solidFill>
                  <a:srgbClr val="333333"/>
                </a:solidFill>
                <a:highlight>
                  <a:srgbClr val="FFFFFF"/>
                </a:highlight>
                <a:latin typeface="Meiryo"/>
                <a:ea typeface="Meiryo"/>
                <a:cs typeface="Meiryo"/>
                <a:sym typeface="Meiryo"/>
              </a:rPr>
              <a:t>ネイバーには、自ルータが所属するASとネイバールータが所属するASにより、</a:t>
            </a:r>
            <a:r>
              <a:rPr lang="ja-JP" sz="1800" u="sng">
                <a:solidFill>
                  <a:srgbClr val="333333"/>
                </a:solidFill>
                <a:highlight>
                  <a:srgbClr val="FFFFFF"/>
                </a:highlight>
                <a:latin typeface="Meiryo"/>
                <a:ea typeface="Meiryo"/>
                <a:cs typeface="Meiryo"/>
                <a:sym typeface="Meiryo"/>
              </a:rPr>
              <a:t>3種類のネイバーの関係があります</a:t>
            </a:r>
            <a:r>
              <a:rPr lang="ja-JP" sz="1800">
                <a:solidFill>
                  <a:srgbClr val="333333"/>
                </a:solidFill>
                <a:highlight>
                  <a:srgbClr val="FFFFFF"/>
                </a:highlight>
                <a:latin typeface="Meiryo"/>
                <a:ea typeface="Meiryo"/>
                <a:cs typeface="Meiryo"/>
                <a:sym typeface="Meiryo"/>
              </a:rPr>
              <a:t>：</a:t>
            </a:r>
            <a:endParaRPr sz="1800">
              <a:solidFill>
                <a:srgbClr val="333333"/>
              </a:solidFill>
              <a:highlight>
                <a:srgbClr val="FFFFFF"/>
              </a:highlight>
              <a:latin typeface="Meiryo"/>
              <a:ea typeface="Meiryo"/>
              <a:cs typeface="Meiryo"/>
              <a:sym typeface="Meiryo"/>
            </a:endParaRPr>
          </a:p>
          <a:p>
            <a:pPr indent="0" lvl="0" marL="0" rtl="0" algn="l">
              <a:spcBef>
                <a:spcPts val="360"/>
              </a:spcBef>
              <a:spcAft>
                <a:spcPts val="0"/>
              </a:spcAft>
              <a:buNone/>
            </a:pPr>
            <a:r>
              <a:t/>
            </a:r>
            <a:endParaRPr sz="1800">
              <a:solidFill>
                <a:srgbClr val="333333"/>
              </a:solidFill>
              <a:highlight>
                <a:srgbClr val="FFFFFF"/>
              </a:highlight>
              <a:latin typeface="Meiryo"/>
              <a:ea typeface="Meiryo"/>
              <a:cs typeface="Meiryo"/>
              <a:sym typeface="Meiryo"/>
            </a:endParaRPr>
          </a:p>
          <a:p>
            <a:pPr indent="0" lvl="0" marL="0" rtl="0" algn="l">
              <a:spcBef>
                <a:spcPts val="360"/>
              </a:spcBef>
              <a:spcAft>
                <a:spcPts val="0"/>
              </a:spcAft>
              <a:buNone/>
            </a:pPr>
            <a:r>
              <a:t/>
            </a:r>
            <a:endParaRPr sz="1800">
              <a:solidFill>
                <a:srgbClr val="333333"/>
              </a:solidFill>
              <a:highlight>
                <a:srgbClr val="FFFFFF"/>
              </a:highlight>
              <a:latin typeface="Meiryo"/>
              <a:ea typeface="Meiryo"/>
              <a:cs typeface="Meiryo"/>
              <a:sym typeface="Meiryo"/>
            </a:endParaRPr>
          </a:p>
          <a:p>
            <a:pPr indent="0" lvl="0" marL="0" rtl="0" algn="l">
              <a:spcBef>
                <a:spcPts val="360"/>
              </a:spcBef>
              <a:spcAft>
                <a:spcPts val="0"/>
              </a:spcAft>
              <a:buNone/>
            </a:pPr>
            <a:r>
              <a:t/>
            </a:r>
            <a:endParaRPr sz="1800">
              <a:solidFill>
                <a:srgbClr val="333333"/>
              </a:solidFill>
              <a:highlight>
                <a:srgbClr val="FFFFFF"/>
              </a:highlight>
              <a:latin typeface="Meiryo"/>
              <a:ea typeface="Meiryo"/>
              <a:cs typeface="Meiryo"/>
              <a:sym typeface="Meiryo"/>
            </a:endParaRPr>
          </a:p>
          <a:p>
            <a:pPr indent="0" lvl="0" marL="0" rtl="0" algn="l">
              <a:spcBef>
                <a:spcPts val="360"/>
              </a:spcBef>
              <a:spcAft>
                <a:spcPts val="0"/>
              </a:spcAft>
              <a:buNone/>
            </a:pPr>
            <a:r>
              <a:t/>
            </a:r>
            <a:endParaRPr sz="1800">
              <a:solidFill>
                <a:srgbClr val="333333"/>
              </a:solidFill>
              <a:highlight>
                <a:srgbClr val="FFFFFF"/>
              </a:highlight>
              <a:latin typeface="Meiryo"/>
              <a:ea typeface="Meiryo"/>
              <a:cs typeface="Meiryo"/>
              <a:sym typeface="Meiryo"/>
            </a:endParaRPr>
          </a:p>
          <a:p>
            <a:pPr indent="-342900" lvl="0" marL="457200" rtl="0" algn="l">
              <a:spcBef>
                <a:spcPts val="360"/>
              </a:spcBef>
              <a:spcAft>
                <a:spcPts val="0"/>
              </a:spcAft>
              <a:buClr>
                <a:srgbClr val="333333"/>
              </a:buClr>
              <a:buSzPts val="1800"/>
              <a:buFont typeface="Meiryo"/>
              <a:buChar char="●"/>
            </a:pPr>
            <a:r>
              <a:rPr lang="ja-JP" sz="1800">
                <a:solidFill>
                  <a:srgbClr val="333333"/>
                </a:solidFill>
                <a:highlight>
                  <a:srgbClr val="FFFFFF"/>
                </a:highlight>
                <a:latin typeface="Meiryo"/>
                <a:ea typeface="Meiryo"/>
                <a:cs typeface="Meiryo"/>
                <a:sym typeface="Meiryo"/>
              </a:rPr>
              <a:t>自ルータのAS番号とネイバールータの</a:t>
            </a:r>
            <a:r>
              <a:rPr b="1" lang="ja-JP" sz="1800">
                <a:solidFill>
                  <a:srgbClr val="FF0000"/>
                </a:solidFill>
                <a:highlight>
                  <a:srgbClr val="FFFFFF"/>
                </a:highlight>
                <a:latin typeface="Meiryo"/>
                <a:ea typeface="Meiryo"/>
                <a:cs typeface="Meiryo"/>
                <a:sym typeface="Meiryo"/>
              </a:rPr>
              <a:t>AS番号が異なれば</a:t>
            </a:r>
            <a:r>
              <a:rPr b="1" lang="ja-JP" sz="1800">
                <a:solidFill>
                  <a:srgbClr val="FF0000"/>
                </a:solidFill>
                <a:highlight>
                  <a:srgbClr val="FFFFFF"/>
                </a:highlight>
                <a:latin typeface="Meiryo"/>
                <a:ea typeface="Meiryo"/>
                <a:cs typeface="Meiryo"/>
                <a:sym typeface="Meiryo"/>
              </a:rPr>
              <a:t>、EBGPネイバーです</a:t>
            </a:r>
            <a:r>
              <a:rPr lang="ja-JP" sz="1800">
                <a:solidFill>
                  <a:srgbClr val="333333"/>
                </a:solidFill>
                <a:highlight>
                  <a:srgbClr val="FFFFFF"/>
                </a:highlight>
                <a:latin typeface="Meiryo"/>
                <a:ea typeface="Meiryo"/>
                <a:cs typeface="Meiryo"/>
                <a:sym typeface="Meiryo"/>
              </a:rPr>
              <a:t>。自ルータのAS番号とネイバールータの</a:t>
            </a:r>
            <a:r>
              <a:rPr b="1" lang="ja-JP" sz="1800">
                <a:solidFill>
                  <a:srgbClr val="FF0000"/>
                </a:solidFill>
                <a:highlight>
                  <a:srgbClr val="FFFFFF"/>
                </a:highlight>
                <a:latin typeface="Meiryo"/>
                <a:ea typeface="Meiryo"/>
                <a:cs typeface="Meiryo"/>
                <a:sym typeface="Meiryo"/>
              </a:rPr>
              <a:t>AS番号が同じであれば</a:t>
            </a:r>
            <a:r>
              <a:rPr b="1" lang="ja-JP" sz="1800">
                <a:solidFill>
                  <a:srgbClr val="FF0000"/>
                </a:solidFill>
                <a:highlight>
                  <a:srgbClr val="FFFFFF"/>
                </a:highlight>
                <a:latin typeface="Meiryo"/>
                <a:ea typeface="Meiryo"/>
                <a:cs typeface="Meiryo"/>
                <a:sym typeface="Meiryo"/>
              </a:rPr>
              <a:t>IBGPネイバーです</a:t>
            </a:r>
            <a:r>
              <a:rPr lang="ja-JP" sz="1800">
                <a:solidFill>
                  <a:srgbClr val="333333"/>
                </a:solidFill>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iEBGPネイバーは</a:t>
            </a:r>
            <a:r>
              <a:rPr b="1" lang="ja-JP" sz="1800">
                <a:solidFill>
                  <a:srgbClr val="FF0000"/>
                </a:solidFill>
                <a:highlight>
                  <a:srgbClr val="FFFFFF"/>
                </a:highlight>
                <a:latin typeface="Meiryo"/>
                <a:ea typeface="Meiryo"/>
                <a:cs typeface="Meiryo"/>
                <a:sym typeface="Meiryo"/>
              </a:rPr>
              <a:t>コンフェデレーション機能を利用する</a:t>
            </a:r>
            <a:r>
              <a:rPr lang="ja-JP" sz="1800">
                <a:solidFill>
                  <a:srgbClr val="333333"/>
                </a:solidFill>
                <a:highlight>
                  <a:srgbClr val="FFFFFF"/>
                </a:highlight>
                <a:latin typeface="Meiryo"/>
                <a:ea typeface="Meiryo"/>
                <a:cs typeface="Meiryo"/>
                <a:sym typeface="Meiryo"/>
              </a:rPr>
              <a:t>場合のネイバーです。</a:t>
            </a:r>
            <a:endParaRPr sz="1800">
              <a:solidFill>
                <a:srgbClr val="333333"/>
              </a:solidFill>
              <a:highlight>
                <a:srgbClr val="FFFFFF"/>
              </a:highlight>
              <a:latin typeface="Meiryo"/>
              <a:ea typeface="Meiryo"/>
              <a:cs typeface="Meiryo"/>
              <a:sym typeface="Meiryo"/>
            </a:endParaRPr>
          </a:p>
          <a:p>
            <a:pPr indent="0" lvl="0" marL="0" rtl="0" algn="l">
              <a:spcBef>
                <a:spcPts val="360"/>
              </a:spcBef>
              <a:spcAft>
                <a:spcPts val="0"/>
              </a:spcAft>
              <a:buNone/>
            </a:pPr>
            <a:r>
              <a:t/>
            </a:r>
            <a:endParaRPr sz="1800">
              <a:solidFill>
                <a:srgbClr val="333333"/>
              </a:solidFill>
              <a:highlight>
                <a:srgbClr val="FFFFFF"/>
              </a:highlight>
              <a:latin typeface="Meiryo"/>
              <a:ea typeface="Meiryo"/>
              <a:cs typeface="Meiryo"/>
              <a:sym typeface="Meiryo"/>
            </a:endParaRPr>
          </a:p>
          <a:p>
            <a:pPr indent="-342900" lvl="0" marL="457200" rtl="0" algn="l">
              <a:spcBef>
                <a:spcPts val="360"/>
              </a:spcBef>
              <a:spcAft>
                <a:spcPts val="0"/>
              </a:spcAft>
              <a:buClr>
                <a:srgbClr val="333333"/>
              </a:buClr>
              <a:buSzPts val="1800"/>
              <a:buFont typeface="Meiryo"/>
              <a:buChar char="●"/>
            </a:pPr>
            <a:r>
              <a:rPr lang="ja-JP" sz="1800">
                <a:solidFill>
                  <a:srgbClr val="333333"/>
                </a:solidFill>
                <a:highlight>
                  <a:srgbClr val="FFFFFF"/>
                </a:highlight>
                <a:latin typeface="Meiryo"/>
                <a:ea typeface="Meiryo"/>
                <a:cs typeface="Meiryo"/>
                <a:sym typeface="Meiryo"/>
              </a:rPr>
              <a:t>AS間でのルート情報の交換というBGPの本来の目的では、EBGPネイバーを構成します。そして、トランジットASの場合、EBGPネイバーに加えて同じAS内のネイバーであるIBGPネイバーを構成します。</a:t>
            </a:r>
            <a:endParaRPr sz="1800">
              <a:solidFill>
                <a:srgbClr val="333333"/>
              </a:solidFill>
              <a:highlight>
                <a:srgbClr val="FFFFFF"/>
              </a:highlight>
              <a:latin typeface="Meiryo"/>
              <a:ea typeface="Meiryo"/>
              <a:cs typeface="Meiryo"/>
              <a:sym typeface="Meiryo"/>
            </a:endParaRPr>
          </a:p>
        </p:txBody>
      </p:sp>
      <p:sp>
        <p:nvSpPr>
          <p:cNvPr id="444" name="Google Shape;444;p51"/>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77800" rtl="0" algn="l">
              <a:lnSpc>
                <a:spcPct val="170000"/>
              </a:lnSpc>
              <a:spcBef>
                <a:spcPts val="2600"/>
              </a:spcBef>
              <a:spcAft>
                <a:spcPts val="1600"/>
              </a:spcAft>
              <a:buNone/>
            </a:pPr>
            <a:r>
              <a:rPr lang="ja-JP">
                <a:solidFill>
                  <a:srgbClr val="333333"/>
                </a:solidFill>
                <a:highlight>
                  <a:srgbClr val="FFFFFF"/>
                </a:highlight>
                <a:latin typeface="Meiryo"/>
                <a:ea typeface="Meiryo"/>
                <a:cs typeface="Meiryo"/>
                <a:sym typeface="Meiryo"/>
              </a:rPr>
              <a:t>ネイバーテーブル①</a:t>
            </a:r>
            <a:endParaRPr/>
          </a:p>
        </p:txBody>
      </p:sp>
      <p:sp>
        <p:nvSpPr>
          <p:cNvPr id="445" name="Google Shape;445;p51"/>
          <p:cNvSpPr txBox="1"/>
          <p:nvPr>
            <p:ph idx="1" type="body"/>
          </p:nvPr>
        </p:nvSpPr>
        <p:spPr>
          <a:xfrm>
            <a:off x="2819850" y="2399175"/>
            <a:ext cx="1883100" cy="1162500"/>
          </a:xfrm>
          <a:prstGeom prst="rect">
            <a:avLst/>
          </a:prstGeom>
          <a:solidFill>
            <a:srgbClr val="DFE9FB"/>
          </a:solidFill>
        </p:spPr>
        <p:txBody>
          <a:bodyPr anchorCtr="0" anchor="ctr" bIns="45700" lIns="91425" spcFirstLastPara="1" rIns="91425" wrap="square" tIns="45700">
            <a:normAutofit/>
          </a:bodyPr>
          <a:lstStyle/>
          <a:p>
            <a:pPr indent="0" lvl="0" marL="0" rtl="0" algn="ctr">
              <a:lnSpc>
                <a:spcPct val="115000"/>
              </a:lnSpc>
              <a:spcBef>
                <a:spcPts val="1800"/>
              </a:spcBef>
              <a:spcAft>
                <a:spcPts val="1400"/>
              </a:spcAft>
              <a:buNone/>
            </a:pPr>
            <a:r>
              <a:rPr lang="ja-JP" sz="1800">
                <a:highlight>
                  <a:srgbClr val="DFE9FB"/>
                </a:highlight>
                <a:latin typeface="Meiryo"/>
                <a:ea typeface="Meiryo"/>
                <a:cs typeface="Meiryo"/>
                <a:sym typeface="Meiryo"/>
              </a:rPr>
              <a:t>EBGPネイバー</a:t>
            </a:r>
            <a:br>
              <a:rPr lang="ja-JP" sz="1800">
                <a:highlight>
                  <a:srgbClr val="DFE9FB"/>
                </a:highlight>
                <a:latin typeface="Meiryo"/>
                <a:ea typeface="Meiryo"/>
                <a:cs typeface="Meiryo"/>
                <a:sym typeface="Meiryo"/>
              </a:rPr>
            </a:br>
            <a:r>
              <a:rPr lang="ja-JP" sz="1800">
                <a:highlight>
                  <a:srgbClr val="DFE9FB"/>
                </a:highlight>
                <a:latin typeface="Meiryo"/>
                <a:ea typeface="Meiryo"/>
                <a:cs typeface="Meiryo"/>
                <a:sym typeface="Meiryo"/>
              </a:rPr>
              <a:t>IBGPネイバー</a:t>
            </a:r>
            <a:br>
              <a:rPr lang="ja-JP" sz="1800">
                <a:highlight>
                  <a:srgbClr val="DFE9FB"/>
                </a:highlight>
                <a:latin typeface="Meiryo"/>
                <a:ea typeface="Meiryo"/>
                <a:cs typeface="Meiryo"/>
                <a:sym typeface="Meiryo"/>
              </a:rPr>
            </a:br>
            <a:r>
              <a:rPr lang="ja-JP" sz="1800">
                <a:highlight>
                  <a:srgbClr val="DFE9FB"/>
                </a:highlight>
                <a:latin typeface="Meiryo"/>
                <a:ea typeface="Meiryo"/>
                <a:cs typeface="Meiryo"/>
                <a:sym typeface="Meiryo"/>
              </a:rPr>
              <a:t>iEBGPネイバー</a:t>
            </a:r>
            <a:endParaRPr sz="1800">
              <a:highlight>
                <a:srgbClr val="DFE9FB"/>
              </a:highlight>
              <a:latin typeface="Meiryo"/>
              <a:ea typeface="Meiryo"/>
              <a:cs typeface="Meiryo"/>
              <a:sym typeface="Meiryo"/>
            </a:endParaRPr>
          </a:p>
        </p:txBody>
      </p:sp>
      <p:sp>
        <p:nvSpPr>
          <p:cNvPr id="446" name="Google Shape;446;p51"/>
          <p:cNvSpPr/>
          <p:nvPr/>
        </p:nvSpPr>
        <p:spPr>
          <a:xfrm>
            <a:off x="570350" y="122307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sp>
        <p:nvSpPr>
          <p:cNvPr id="447" name="Google Shape;447;p51"/>
          <p:cNvSpPr/>
          <p:nvPr/>
        </p:nvSpPr>
        <p:spPr>
          <a:xfrm flipH="1">
            <a:off x="2225150" y="2576050"/>
            <a:ext cx="504000" cy="445500"/>
          </a:xfrm>
          <a:prstGeom prst="bentUpArrow">
            <a:avLst>
              <a:gd fmla="val 25000" name="adj1"/>
              <a:gd fmla="val 25000" name="adj2"/>
              <a:gd fmla="val 25000" name="adj3"/>
            </a:avLst>
          </a:prstGeom>
          <a:solidFill>
            <a:srgbClr val="DFE9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2"/>
          <p:cNvSpPr txBox="1"/>
          <p:nvPr>
            <p:ph idx="1" type="body"/>
          </p:nvPr>
        </p:nvSpPr>
        <p:spPr>
          <a:xfrm>
            <a:off x="291775" y="1048950"/>
            <a:ext cx="11169300" cy="49098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Meiryo"/>
                <a:ea typeface="Meiryo"/>
                <a:cs typeface="Meiryo"/>
                <a:sym typeface="Meiryo"/>
              </a:rPr>
              <a:t>・BGPネイバーには、下記のステータスがあります。</a:t>
            </a:r>
            <a:endParaRPr sz="1800">
              <a:highlight>
                <a:srgbClr val="FFFFFF"/>
              </a:highlight>
              <a:latin typeface="Meiryo"/>
              <a:ea typeface="Meiryo"/>
              <a:cs typeface="Meiryo"/>
              <a:sym typeface="Meiryo"/>
            </a:endParaRPr>
          </a:p>
        </p:txBody>
      </p:sp>
      <p:sp>
        <p:nvSpPr>
          <p:cNvPr id="454" name="Google Shape;454;p52"/>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77800" rtl="0" algn="l">
              <a:lnSpc>
                <a:spcPct val="170000"/>
              </a:lnSpc>
              <a:spcBef>
                <a:spcPts val="2600"/>
              </a:spcBef>
              <a:spcAft>
                <a:spcPts val="1600"/>
              </a:spcAft>
              <a:buNone/>
            </a:pPr>
            <a:r>
              <a:rPr lang="ja-JP">
                <a:solidFill>
                  <a:srgbClr val="333333"/>
                </a:solidFill>
                <a:highlight>
                  <a:srgbClr val="FFFFFF"/>
                </a:highlight>
                <a:latin typeface="Meiryo"/>
                <a:ea typeface="Meiryo"/>
                <a:cs typeface="Meiryo"/>
                <a:sym typeface="Meiryo"/>
              </a:rPr>
              <a:t>ネイバーテーブル②</a:t>
            </a:r>
            <a:endParaRPr/>
          </a:p>
        </p:txBody>
      </p:sp>
      <p:pic>
        <p:nvPicPr>
          <p:cNvPr id="455" name="Google Shape;455;p52"/>
          <p:cNvPicPr preferRelativeResize="0"/>
          <p:nvPr/>
        </p:nvPicPr>
        <p:blipFill>
          <a:blip r:embed="rId3">
            <a:alphaModFix/>
          </a:blip>
          <a:stretch>
            <a:fillRect/>
          </a:stretch>
        </p:blipFill>
        <p:spPr>
          <a:xfrm>
            <a:off x="1867112" y="1361500"/>
            <a:ext cx="8018620" cy="4451938"/>
          </a:xfrm>
          <a:prstGeom prst="rect">
            <a:avLst/>
          </a:prstGeom>
          <a:noFill/>
          <a:ln>
            <a:noFill/>
          </a:ln>
        </p:spPr>
      </p:pic>
      <p:sp>
        <p:nvSpPr>
          <p:cNvPr id="456" name="Google Shape;456;p52"/>
          <p:cNvSpPr/>
          <p:nvPr/>
        </p:nvSpPr>
        <p:spPr>
          <a:xfrm>
            <a:off x="146700" y="5958750"/>
            <a:ext cx="11898600" cy="398700"/>
          </a:xfrm>
          <a:prstGeom prst="roundRect">
            <a:avLst>
              <a:gd fmla="val 16667" name="adj"/>
            </a:avLst>
          </a:prstGeom>
          <a:solidFill>
            <a:srgbClr val="DFE9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1800">
                <a:solidFill>
                  <a:srgbClr val="555555"/>
                </a:solidFill>
                <a:highlight>
                  <a:srgbClr val="DFE9FB"/>
                </a:highlight>
                <a:latin typeface="Meiryo"/>
                <a:ea typeface="Meiryo"/>
                <a:cs typeface="Meiryo"/>
                <a:sym typeface="Meiryo"/>
              </a:rPr>
              <a:t>BGPネイバーの代わりにBGPピアと呼ばれることもあります。BGPネイバーとBGPピアは基本的に</a:t>
            </a:r>
            <a:r>
              <a:rPr b="1" lang="ja-JP" sz="1800">
                <a:solidFill>
                  <a:srgbClr val="FF0000"/>
                </a:solidFill>
                <a:highlight>
                  <a:srgbClr val="DFE9FB"/>
                </a:highlight>
                <a:latin typeface="Meiryo"/>
                <a:ea typeface="Meiryo"/>
                <a:cs typeface="Meiryo"/>
                <a:sym typeface="Meiryo"/>
              </a:rPr>
              <a:t>同じ意味</a:t>
            </a:r>
            <a:r>
              <a:rPr b="1" lang="ja-JP" sz="1800">
                <a:solidFill>
                  <a:srgbClr val="555555"/>
                </a:solidFill>
                <a:highlight>
                  <a:srgbClr val="DFE9FB"/>
                </a:highlight>
                <a:latin typeface="Meiryo"/>
                <a:ea typeface="Meiryo"/>
                <a:cs typeface="Meiryo"/>
                <a:sym typeface="Meiryo"/>
              </a:rPr>
              <a:t>です</a:t>
            </a:r>
            <a:endParaRPr b="1" sz="1800">
              <a:highlight>
                <a:srgbClr val="DFE9FB"/>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ph idx="1" type="body"/>
          </p:nvPr>
        </p:nvSpPr>
        <p:spPr>
          <a:xfrm>
            <a:off x="609600" y="1632600"/>
            <a:ext cx="11222700" cy="4526100"/>
          </a:xfrm>
          <a:prstGeom prst="rect">
            <a:avLst/>
          </a:prstGeom>
        </p:spPr>
        <p:txBody>
          <a:bodyPr anchorCtr="0" anchor="t" bIns="45700" lIns="91425" spcFirstLastPara="1" rIns="91425" wrap="square" tIns="45700">
            <a:normAutofit/>
          </a:bodyPr>
          <a:lstStyle/>
          <a:p>
            <a:pPr indent="-342900" lvl="0" marL="457200" marR="177800" rtl="0" algn="l">
              <a:lnSpc>
                <a:spcPct val="170000"/>
              </a:lnSpc>
              <a:spcBef>
                <a:spcPts val="2600"/>
              </a:spcBef>
              <a:spcAft>
                <a:spcPts val="0"/>
              </a:spcAft>
              <a:buSzPts val="1800"/>
              <a:buFont typeface="Meiryo"/>
              <a:buChar char="•"/>
            </a:pPr>
            <a:r>
              <a:rPr b="1" lang="ja-JP" sz="1800">
                <a:solidFill>
                  <a:srgbClr val="FF0000"/>
                </a:solidFill>
                <a:highlight>
                  <a:srgbClr val="FFFFFF"/>
                </a:highlight>
                <a:latin typeface="Meiryo"/>
                <a:ea typeface="Meiryo"/>
                <a:cs typeface="Meiryo"/>
                <a:sym typeface="Meiryo"/>
              </a:rPr>
              <a:t>BGPテーブルは、BGPで送受信するルート情報を保持するためのデータベースです。BGPでルート情報をネイバーへ送信するためには、BGPテーブルに登録します。また、BGPネイバーから受信したルート情報はBGPテーブルに格納されます。</a:t>
            </a:r>
            <a:br>
              <a:rPr b="1" lang="ja-JP" sz="1800">
                <a:solidFill>
                  <a:srgbClr val="FF0000"/>
                </a:solidFill>
                <a:highlight>
                  <a:srgbClr val="FFFFFF"/>
                </a:highlight>
                <a:latin typeface="Meiryo"/>
                <a:ea typeface="Meiryo"/>
                <a:cs typeface="Meiryo"/>
                <a:sym typeface="Meiryo"/>
              </a:rPr>
            </a:br>
            <a:endParaRPr b="1" sz="1800">
              <a:solidFill>
                <a:srgbClr val="FF0000"/>
              </a:solidFill>
              <a:highlight>
                <a:srgbClr val="FFFFFF"/>
              </a:highlight>
              <a:latin typeface="Meiryo"/>
              <a:ea typeface="Meiryo"/>
              <a:cs typeface="Meiryo"/>
              <a:sym typeface="Meiryo"/>
            </a:endParaRPr>
          </a:p>
          <a:p>
            <a:pPr indent="-342900" lvl="0" marL="457200" rtl="0" algn="l">
              <a:lnSpc>
                <a:spcPct val="180000"/>
              </a:lnSpc>
              <a:spcBef>
                <a:spcPts val="0"/>
              </a:spcBef>
              <a:spcAft>
                <a:spcPts val="0"/>
              </a:spcAft>
              <a:buSzPts val="1800"/>
              <a:buFont typeface="Meiryo"/>
              <a:buChar char="•"/>
            </a:pPr>
            <a:r>
              <a:rPr lang="ja-JP" sz="1800">
                <a:highlight>
                  <a:srgbClr val="FFFFFF"/>
                </a:highlight>
                <a:latin typeface="Meiryo"/>
                <a:ea typeface="Meiryo"/>
                <a:cs typeface="Meiryo"/>
                <a:sym typeface="Meiryo"/>
              </a:rPr>
              <a:t>同じネットワークプレフィクスに対する複数のルート情報が存在する場合、パスアトリビュートによってベストパスをただ1つ決定します。</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342900" lvl="0" marL="457200" rtl="0" algn="l">
              <a:lnSpc>
                <a:spcPct val="180000"/>
              </a:lnSpc>
              <a:spcBef>
                <a:spcPts val="0"/>
              </a:spcBef>
              <a:spcAft>
                <a:spcPts val="0"/>
              </a:spcAft>
              <a:buSzPts val="1800"/>
              <a:buFont typeface="Meiryo"/>
              <a:buChar char="•"/>
            </a:pPr>
            <a:r>
              <a:rPr lang="ja-JP" sz="1800">
                <a:highlight>
                  <a:srgbClr val="FFFFFF"/>
                </a:highlight>
                <a:latin typeface="Meiryo"/>
                <a:ea typeface="Meiryo"/>
                <a:cs typeface="Meiryo"/>
                <a:sym typeface="Meiryo"/>
              </a:rPr>
              <a:t>BGPネイバーにアドバタイズするルート情報は、BGPテーブル上のベストパスのルート情報のみです。そして、ベストパスとなったルート情報がBGPのルートとしてルーティングテーブルに登録されます。</a:t>
            </a:r>
            <a:endParaRPr sz="1800">
              <a:latin typeface="Meiryo"/>
              <a:ea typeface="Meiryo"/>
              <a:cs typeface="Meiryo"/>
              <a:sym typeface="Meiryo"/>
            </a:endParaRPr>
          </a:p>
        </p:txBody>
      </p:sp>
      <p:sp>
        <p:nvSpPr>
          <p:cNvPr id="463" name="Google Shape;463;p53"/>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77800" rtl="0" algn="l">
              <a:lnSpc>
                <a:spcPct val="170000"/>
              </a:lnSpc>
              <a:spcBef>
                <a:spcPts val="2600"/>
              </a:spcBef>
              <a:spcAft>
                <a:spcPts val="1600"/>
              </a:spcAft>
              <a:buNone/>
            </a:pPr>
            <a:r>
              <a:rPr lang="ja-JP">
                <a:solidFill>
                  <a:srgbClr val="333333"/>
                </a:solidFill>
                <a:highlight>
                  <a:srgbClr val="FFFFFF"/>
                </a:highlight>
                <a:latin typeface="Meiryo"/>
                <a:ea typeface="Meiryo"/>
                <a:cs typeface="Meiryo"/>
                <a:sym typeface="Meiryo"/>
              </a:rPr>
              <a:t>BGPテーブル</a:t>
            </a:r>
            <a:endParaRPr/>
          </a:p>
        </p:txBody>
      </p:sp>
      <p:sp>
        <p:nvSpPr>
          <p:cNvPr id="464" name="Google Shape;464;p53"/>
          <p:cNvSpPr/>
          <p:nvPr/>
        </p:nvSpPr>
        <p:spPr>
          <a:xfrm>
            <a:off x="570350" y="122307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4"/>
          <p:cNvSpPr txBox="1"/>
          <p:nvPr>
            <p:ph idx="1" type="body"/>
          </p:nvPr>
        </p:nvSpPr>
        <p:spPr>
          <a:xfrm>
            <a:off x="609600" y="1632600"/>
            <a:ext cx="11222700" cy="4526100"/>
          </a:xfrm>
          <a:prstGeom prst="rect">
            <a:avLst/>
          </a:prstGeom>
        </p:spPr>
        <p:txBody>
          <a:bodyPr anchorCtr="0" anchor="t" bIns="45700" lIns="91425" spcFirstLastPara="1" rIns="91425" wrap="square" tIns="45700">
            <a:normAutofit/>
          </a:bodyPr>
          <a:lstStyle/>
          <a:p>
            <a:pPr indent="-342900" lvl="0" marL="457200" rtl="0" algn="l">
              <a:lnSpc>
                <a:spcPct val="180000"/>
              </a:lnSpc>
              <a:spcBef>
                <a:spcPts val="0"/>
              </a:spcBef>
              <a:spcAft>
                <a:spcPts val="0"/>
              </a:spcAft>
              <a:buSzPts val="1800"/>
              <a:buFont typeface="Meiryo"/>
              <a:buChar char="•"/>
            </a:pPr>
            <a:r>
              <a:rPr b="1" lang="ja-JP" sz="1800">
                <a:solidFill>
                  <a:srgbClr val="FF0000"/>
                </a:solidFill>
                <a:highlight>
                  <a:srgbClr val="FFFFFF"/>
                </a:highlight>
                <a:latin typeface="Meiryo"/>
                <a:ea typeface="Meiryo"/>
                <a:cs typeface="Meiryo"/>
                <a:sym typeface="Meiryo"/>
              </a:rPr>
              <a:t>IPパケットをルーティングするためのルート情報が格納されているデータベース</a:t>
            </a:r>
            <a:r>
              <a:rPr lang="ja-JP" sz="1800">
                <a:highlight>
                  <a:srgbClr val="FFFFFF"/>
                </a:highlight>
                <a:latin typeface="Meiryo"/>
                <a:ea typeface="Meiryo"/>
                <a:cs typeface="Meiryo"/>
                <a:sym typeface="Meiryo"/>
              </a:rPr>
              <a:t>がルーティングテーブルです。BGPテーブルで</a:t>
            </a:r>
            <a:r>
              <a:rPr b="1" lang="ja-JP" sz="1800">
                <a:solidFill>
                  <a:srgbClr val="FF0000"/>
                </a:solidFill>
                <a:highlight>
                  <a:srgbClr val="FFFFFF"/>
                </a:highlight>
                <a:latin typeface="Meiryo"/>
                <a:ea typeface="Meiryo"/>
                <a:cs typeface="Meiryo"/>
                <a:sym typeface="Meiryo"/>
              </a:rPr>
              <a:t>ベストパスとなったルート情報が、BGPルートとしてルーティングテーブルに登録されるよう</a:t>
            </a:r>
            <a:r>
              <a:rPr lang="ja-JP" sz="1800">
                <a:highlight>
                  <a:srgbClr val="FFFFFF"/>
                </a:highlight>
                <a:latin typeface="Meiryo"/>
                <a:ea typeface="Meiryo"/>
                <a:cs typeface="Meiryo"/>
                <a:sym typeface="Meiryo"/>
              </a:rPr>
              <a:t>になります。</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342900" lvl="0" marL="457200" rtl="0" algn="l">
              <a:lnSpc>
                <a:spcPct val="180000"/>
              </a:lnSpc>
              <a:spcBef>
                <a:spcPts val="0"/>
              </a:spcBef>
              <a:spcAft>
                <a:spcPts val="0"/>
              </a:spcAft>
              <a:buSzPts val="1800"/>
              <a:buFont typeface="Meiryo"/>
              <a:buChar char="•"/>
            </a:pPr>
            <a:r>
              <a:rPr lang="ja-JP" sz="1800">
                <a:highlight>
                  <a:srgbClr val="FFFFFF"/>
                </a:highlight>
                <a:latin typeface="Meiryo"/>
                <a:ea typeface="Meiryo"/>
                <a:cs typeface="Meiryo"/>
                <a:sym typeface="Meiryo"/>
              </a:rPr>
              <a:t>しかし、同じネットワークアドレスを他のルーティングプロトコルで学習している場合、BGPルートとしてルーティングテーブルに登録されるとは限りません。</a:t>
            </a:r>
            <a:endParaRPr sz="1800">
              <a:latin typeface="Meiryo"/>
              <a:ea typeface="Meiryo"/>
              <a:cs typeface="Meiryo"/>
              <a:sym typeface="Meiryo"/>
            </a:endParaRPr>
          </a:p>
        </p:txBody>
      </p:sp>
      <p:sp>
        <p:nvSpPr>
          <p:cNvPr id="471" name="Google Shape;471;p54"/>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77800" rtl="0" algn="l">
              <a:lnSpc>
                <a:spcPct val="170000"/>
              </a:lnSpc>
              <a:spcBef>
                <a:spcPts val="2600"/>
              </a:spcBef>
              <a:spcAft>
                <a:spcPts val="1600"/>
              </a:spcAft>
              <a:buNone/>
            </a:pPr>
            <a:r>
              <a:rPr lang="ja-JP">
                <a:solidFill>
                  <a:srgbClr val="333333"/>
                </a:solidFill>
                <a:highlight>
                  <a:srgbClr val="FFFFFF"/>
                </a:highlight>
                <a:latin typeface="Meiryo"/>
                <a:ea typeface="Meiryo"/>
                <a:cs typeface="Meiryo"/>
                <a:sym typeface="Meiryo"/>
              </a:rPr>
              <a:t>ルーティングテーブル</a:t>
            </a:r>
            <a:endParaRPr>
              <a:solidFill>
                <a:srgbClr val="333333"/>
              </a:solidFill>
              <a:highlight>
                <a:srgbClr val="FFFFFF"/>
              </a:highlight>
              <a:latin typeface="Meiryo"/>
              <a:ea typeface="Meiryo"/>
              <a:cs typeface="Meiryo"/>
              <a:sym typeface="Meiryo"/>
            </a:endParaRPr>
          </a:p>
        </p:txBody>
      </p:sp>
      <p:sp>
        <p:nvSpPr>
          <p:cNvPr id="472" name="Google Shape;472;p54"/>
          <p:cNvSpPr/>
          <p:nvPr/>
        </p:nvSpPr>
        <p:spPr>
          <a:xfrm>
            <a:off x="570350" y="122307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203200" rtl="0" algn="l">
              <a:lnSpc>
                <a:spcPct val="170000"/>
              </a:lnSpc>
              <a:spcBef>
                <a:spcPts val="3400"/>
              </a:spcBef>
              <a:spcAft>
                <a:spcPts val="2000"/>
              </a:spcAft>
              <a:buNone/>
            </a:pPr>
            <a:r>
              <a:rPr lang="ja-JP">
                <a:solidFill>
                  <a:srgbClr val="333333"/>
                </a:solidFill>
                <a:highlight>
                  <a:srgbClr val="FCFCFC"/>
                </a:highlight>
                <a:latin typeface="Meiryo"/>
                <a:ea typeface="Meiryo"/>
                <a:cs typeface="Meiryo"/>
                <a:sym typeface="Meiryo"/>
              </a:rPr>
              <a:t>BGPのメッセージ①</a:t>
            </a:r>
            <a:endParaRPr>
              <a:solidFill>
                <a:srgbClr val="333333"/>
              </a:solidFill>
              <a:highlight>
                <a:srgbClr val="FFFFFF"/>
              </a:highlight>
              <a:latin typeface="Meiryo"/>
              <a:ea typeface="Meiryo"/>
              <a:cs typeface="Meiryo"/>
              <a:sym typeface="Meiryo"/>
            </a:endParaRPr>
          </a:p>
        </p:txBody>
      </p:sp>
      <p:sp>
        <p:nvSpPr>
          <p:cNvPr id="479" name="Google Shape;479;p55"/>
          <p:cNvSpPr txBox="1"/>
          <p:nvPr>
            <p:ph idx="1" type="body"/>
          </p:nvPr>
        </p:nvSpPr>
        <p:spPr>
          <a:xfrm>
            <a:off x="2719750" y="2071600"/>
            <a:ext cx="6301500" cy="43908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80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①</a:t>
            </a:r>
            <a:r>
              <a:rPr lang="ja-JP" sz="2400">
                <a:solidFill>
                  <a:srgbClr val="333333"/>
                </a:solidFill>
                <a:highlight>
                  <a:srgbClr val="FFFFFF"/>
                </a:highlight>
                <a:latin typeface="Meiryo"/>
                <a:ea typeface="Meiryo"/>
                <a:cs typeface="Meiryo"/>
                <a:sym typeface="Meiryo"/>
              </a:rPr>
              <a:t>OPEN</a:t>
            </a:r>
            <a:br>
              <a:rPr lang="ja-JP" sz="2400">
                <a:solidFill>
                  <a:srgbClr val="333333"/>
                </a:solidFill>
                <a:highlight>
                  <a:srgbClr val="FFFFFF"/>
                </a:highlight>
                <a:latin typeface="Meiryo"/>
                <a:ea typeface="Meiryo"/>
                <a:cs typeface="Meiryo"/>
                <a:sym typeface="Meiryo"/>
              </a:rPr>
            </a:br>
            <a:endParaRPr sz="2400">
              <a:highlight>
                <a:srgbClr val="FFFFFF"/>
              </a:highlight>
              <a:latin typeface="Meiryo"/>
              <a:ea typeface="Meiryo"/>
              <a:cs typeface="Meiryo"/>
              <a:sym typeface="Meiryo"/>
            </a:endParaRPr>
          </a:p>
          <a:p>
            <a:pPr indent="-381000" lvl="0" marL="457200" rtl="0" algn="l">
              <a:lnSpc>
                <a:spcPct val="115000"/>
              </a:lnSpc>
              <a:spcBef>
                <a:spcPts val="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②</a:t>
            </a:r>
            <a:r>
              <a:rPr lang="ja-JP" sz="2400">
                <a:solidFill>
                  <a:srgbClr val="333333"/>
                </a:solidFill>
                <a:highlight>
                  <a:srgbClr val="FFFFFF"/>
                </a:highlight>
                <a:latin typeface="Meiryo"/>
                <a:ea typeface="Meiryo"/>
                <a:cs typeface="Meiryo"/>
                <a:sym typeface="Meiryo"/>
              </a:rPr>
              <a:t>UPDATE</a:t>
            </a:r>
            <a:br>
              <a:rPr lang="ja-JP" sz="2400">
                <a:solidFill>
                  <a:srgbClr val="333333"/>
                </a:solidFill>
                <a:highlight>
                  <a:srgbClr val="FFFFFF"/>
                </a:highlight>
                <a:latin typeface="Meiryo"/>
                <a:ea typeface="Meiryo"/>
                <a:cs typeface="Meiryo"/>
                <a:sym typeface="Meiryo"/>
              </a:rPr>
            </a:br>
            <a:endParaRPr sz="2400">
              <a:solidFill>
                <a:srgbClr val="333333"/>
              </a:solidFill>
              <a:highlight>
                <a:srgbClr val="FFFFFF"/>
              </a:highlight>
              <a:latin typeface="Meiryo"/>
              <a:ea typeface="Meiryo"/>
              <a:cs typeface="Meiryo"/>
              <a:sym typeface="Meiryo"/>
            </a:endParaRPr>
          </a:p>
          <a:p>
            <a:pPr indent="-381000" lvl="0" marL="457200" rtl="0" algn="l">
              <a:lnSpc>
                <a:spcPct val="115000"/>
              </a:lnSpc>
              <a:spcBef>
                <a:spcPts val="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③</a:t>
            </a:r>
            <a:r>
              <a:rPr lang="ja-JP" sz="2400">
                <a:solidFill>
                  <a:srgbClr val="333333"/>
                </a:solidFill>
                <a:highlight>
                  <a:srgbClr val="FFFFFF"/>
                </a:highlight>
                <a:latin typeface="Meiryo"/>
                <a:ea typeface="Meiryo"/>
                <a:cs typeface="Meiryo"/>
                <a:sym typeface="Meiryo"/>
              </a:rPr>
              <a:t>KEEPALIVE</a:t>
            </a:r>
            <a:br>
              <a:rPr lang="ja-JP" sz="2400">
                <a:solidFill>
                  <a:srgbClr val="333333"/>
                </a:solidFill>
                <a:highlight>
                  <a:srgbClr val="FFFFFF"/>
                </a:highlight>
                <a:latin typeface="Meiryo"/>
                <a:ea typeface="Meiryo"/>
                <a:cs typeface="Meiryo"/>
                <a:sym typeface="Meiryo"/>
              </a:rPr>
            </a:br>
            <a:endParaRPr sz="2400">
              <a:solidFill>
                <a:srgbClr val="333333"/>
              </a:solidFill>
              <a:highlight>
                <a:srgbClr val="FFFFFF"/>
              </a:highlight>
              <a:latin typeface="Meiryo"/>
              <a:ea typeface="Meiryo"/>
              <a:cs typeface="Meiryo"/>
              <a:sym typeface="Meiryo"/>
            </a:endParaRPr>
          </a:p>
          <a:p>
            <a:pPr indent="-381000" lvl="0" marL="457200" rtl="0" algn="l">
              <a:lnSpc>
                <a:spcPct val="115000"/>
              </a:lnSpc>
              <a:spcBef>
                <a:spcPts val="0"/>
              </a:spcBef>
              <a:spcAft>
                <a:spcPts val="0"/>
              </a:spcAft>
              <a:buClr>
                <a:srgbClr val="333333"/>
              </a:buClr>
              <a:buSzPts val="2400"/>
              <a:buFont typeface="Meiryo"/>
              <a:buChar char="★"/>
            </a:pPr>
            <a:r>
              <a:rPr lang="ja-JP" sz="2400">
                <a:solidFill>
                  <a:srgbClr val="333333"/>
                </a:solidFill>
                <a:highlight>
                  <a:srgbClr val="FFFFFF"/>
                </a:highlight>
                <a:latin typeface="Meiryo"/>
                <a:ea typeface="Meiryo"/>
                <a:cs typeface="Meiryo"/>
                <a:sym typeface="Meiryo"/>
              </a:rPr>
              <a:t>④NOTIFICATION</a:t>
            </a:r>
            <a:endParaRPr sz="2400">
              <a:solidFill>
                <a:srgbClr val="333333"/>
              </a:solidFill>
              <a:highlight>
                <a:srgbClr val="FFFFFF"/>
              </a:highlight>
              <a:latin typeface="Meiryo"/>
              <a:ea typeface="Meiryo"/>
              <a:cs typeface="Meiryo"/>
              <a:sym typeface="Meiryo"/>
            </a:endParaRPr>
          </a:p>
        </p:txBody>
      </p:sp>
      <p:sp>
        <p:nvSpPr>
          <p:cNvPr id="480" name="Google Shape;480;p55"/>
          <p:cNvSpPr txBox="1"/>
          <p:nvPr>
            <p:ph idx="1" type="body"/>
          </p:nvPr>
        </p:nvSpPr>
        <p:spPr>
          <a:xfrm>
            <a:off x="609600" y="1262825"/>
            <a:ext cx="10972800" cy="490800"/>
          </a:xfrm>
          <a:prstGeom prst="rect">
            <a:avLst/>
          </a:prstGeom>
          <a:solidFill>
            <a:srgbClr val="DFE9FB"/>
          </a:solidFill>
        </p:spPr>
        <p:txBody>
          <a:bodyPr anchorCtr="0" anchor="ctr" bIns="45700" lIns="91425" spcFirstLastPara="1" rIns="91425" wrap="square" tIns="45700">
            <a:noAutofit/>
          </a:bodyPr>
          <a:lstStyle/>
          <a:p>
            <a:pPr indent="0" lvl="0" marL="203200" marR="203200" rtl="0" algn="ctr">
              <a:lnSpc>
                <a:spcPct val="170000"/>
              </a:lnSpc>
              <a:spcBef>
                <a:spcPts val="3400"/>
              </a:spcBef>
              <a:spcAft>
                <a:spcPts val="2000"/>
              </a:spcAft>
              <a:buNone/>
            </a:pPr>
            <a:r>
              <a:rPr b="1" lang="ja-JP" sz="2400">
                <a:solidFill>
                  <a:srgbClr val="333333"/>
                </a:solidFill>
                <a:highlight>
                  <a:srgbClr val="DFE9FB"/>
                </a:highlight>
                <a:latin typeface="Meiryo"/>
                <a:ea typeface="Meiryo"/>
                <a:cs typeface="Meiryo"/>
                <a:sym typeface="Meiryo"/>
              </a:rPr>
              <a:t>BGPでは、主に4つのメッセージを利用します。</a:t>
            </a:r>
            <a:endParaRPr b="1" sz="2400">
              <a:highlight>
                <a:srgbClr val="DFE9FB"/>
              </a:highlight>
              <a:latin typeface="Meiryo"/>
              <a:ea typeface="Meiryo"/>
              <a:cs typeface="Meiryo"/>
              <a:sym typeface="Meiryo"/>
            </a:endParaRPr>
          </a:p>
        </p:txBody>
      </p:sp>
      <p:sp>
        <p:nvSpPr>
          <p:cNvPr id="481" name="Google Shape;481;p55"/>
          <p:cNvSpPr/>
          <p:nvPr/>
        </p:nvSpPr>
        <p:spPr>
          <a:xfrm>
            <a:off x="1380300" y="5587325"/>
            <a:ext cx="9431400" cy="398700"/>
          </a:xfrm>
          <a:prstGeom prst="roundRect">
            <a:avLst>
              <a:gd fmla="val 16667" name="adj"/>
            </a:avLst>
          </a:prstGeom>
          <a:solidFill>
            <a:srgbClr val="DFE9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1800">
                <a:highlight>
                  <a:srgbClr val="DFE9FB"/>
                </a:highlight>
                <a:latin typeface="Meiryo"/>
                <a:ea typeface="Meiryo"/>
                <a:cs typeface="Meiryo"/>
                <a:sym typeface="Meiryo"/>
              </a:rPr>
              <a:t>ルートリフレッシュ機能をサポートしている場合、REFRESHメッセージも使われます</a:t>
            </a:r>
            <a:endParaRPr b="1" sz="1800">
              <a:highlight>
                <a:srgbClr val="DFE9FB"/>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idx="1" type="body"/>
          </p:nvPr>
        </p:nvSpPr>
        <p:spPr>
          <a:xfrm>
            <a:off x="280900" y="1522425"/>
            <a:ext cx="6681600" cy="2142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358"/>
              <a:buFont typeface="Arial"/>
              <a:buNone/>
            </a:pPr>
            <a:r>
              <a:rPr lang="ja-JP" sz="1813">
                <a:highlight>
                  <a:schemeClr val="lt1"/>
                </a:highlight>
                <a:latin typeface="Meiryo"/>
                <a:ea typeface="Meiryo"/>
                <a:cs typeface="Meiryo"/>
                <a:sym typeface="Meiryo"/>
              </a:rPr>
              <a:t>・ルーターとはネットワーク間の接続をおこなう機器の1つです。複数の異なるネットワークの間に存在し、</a:t>
            </a:r>
            <a:r>
              <a:rPr b="1" lang="ja-JP" sz="1813">
                <a:solidFill>
                  <a:srgbClr val="FF0000"/>
                </a:solidFill>
                <a:highlight>
                  <a:schemeClr val="lt1"/>
                </a:highlight>
                <a:latin typeface="Meiryo"/>
                <a:ea typeface="Meiryo"/>
                <a:cs typeface="Meiryo"/>
                <a:sym typeface="Meiryo"/>
              </a:rPr>
              <a:t>データを中継する</a:t>
            </a:r>
            <a:r>
              <a:rPr lang="ja-JP" sz="1813">
                <a:highlight>
                  <a:schemeClr val="lt1"/>
                </a:highlight>
                <a:latin typeface="Meiryo"/>
                <a:ea typeface="Meiryo"/>
                <a:cs typeface="Meiryo"/>
                <a:sym typeface="Meiryo"/>
              </a:rPr>
              <a:t>役割があります。</a:t>
            </a:r>
            <a:endParaRPr sz="1813">
              <a:highlight>
                <a:schemeClr val="lt1"/>
              </a:highlight>
              <a:latin typeface="Meiryo"/>
              <a:ea typeface="Meiryo"/>
              <a:cs typeface="Meiryo"/>
              <a:sym typeface="Meiryo"/>
            </a:endParaRPr>
          </a:p>
          <a:p>
            <a:pPr indent="0" lvl="0" marL="0" rtl="0" algn="l">
              <a:lnSpc>
                <a:spcPct val="115000"/>
              </a:lnSpc>
              <a:spcBef>
                <a:spcPts val="1800"/>
              </a:spcBef>
              <a:spcAft>
                <a:spcPts val="0"/>
              </a:spcAft>
              <a:buClr>
                <a:schemeClr val="dk1"/>
              </a:buClr>
              <a:buSzPts val="358"/>
              <a:buFont typeface="Arial"/>
              <a:buNone/>
            </a:pPr>
            <a:r>
              <a:rPr lang="ja-JP" sz="1813">
                <a:highlight>
                  <a:schemeClr val="lt1"/>
                </a:highlight>
                <a:latin typeface="Meiryo"/>
                <a:ea typeface="Meiryo"/>
                <a:cs typeface="Meiryo"/>
                <a:sym typeface="Meiryo"/>
              </a:rPr>
              <a:t>・このとき、インターネット上の住所のような役割を果たすIPアドレスを確認することで、ネットワークを適切に誘導しているのです。</a:t>
            </a:r>
            <a:endParaRPr sz="1813">
              <a:highlight>
                <a:schemeClr val="lt1"/>
              </a:highlight>
              <a:latin typeface="Meiryo"/>
              <a:ea typeface="Meiryo"/>
              <a:cs typeface="Meiryo"/>
              <a:sym typeface="Meiryo"/>
            </a:endParaRPr>
          </a:p>
          <a:p>
            <a:pPr indent="0" lvl="0" marL="0" rtl="0" algn="l">
              <a:spcBef>
                <a:spcPts val="1800"/>
              </a:spcBef>
              <a:spcAft>
                <a:spcPts val="0"/>
              </a:spcAft>
              <a:buSzPts val="358"/>
              <a:buNone/>
            </a:pPr>
            <a:r>
              <a:t/>
            </a:r>
            <a:endParaRPr sz="585">
              <a:highlight>
                <a:srgbClr val="FFFFFF"/>
              </a:highlight>
              <a:latin typeface="Arial"/>
              <a:ea typeface="Arial"/>
              <a:cs typeface="Arial"/>
              <a:sym typeface="Arial"/>
            </a:endParaRPr>
          </a:p>
        </p:txBody>
      </p:sp>
      <p:sp>
        <p:nvSpPr>
          <p:cNvPr id="159" name="Google Shape;159;p20"/>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ルータの概要と種類</a:t>
            </a:r>
            <a:endParaRPr>
              <a:latin typeface="Meiryo"/>
              <a:ea typeface="Meiryo"/>
              <a:cs typeface="Meiryo"/>
              <a:sym typeface="Meiryo"/>
            </a:endParaRPr>
          </a:p>
        </p:txBody>
      </p:sp>
      <p:sp>
        <p:nvSpPr>
          <p:cNvPr id="160" name="Google Shape;160;p20"/>
          <p:cNvSpPr/>
          <p:nvPr/>
        </p:nvSpPr>
        <p:spPr>
          <a:xfrm>
            <a:off x="280900" y="1099500"/>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sp>
        <p:nvSpPr>
          <p:cNvPr id="161" name="Google Shape;161;p20"/>
          <p:cNvSpPr/>
          <p:nvPr/>
        </p:nvSpPr>
        <p:spPr>
          <a:xfrm>
            <a:off x="280900" y="389937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種類</a:t>
            </a:r>
            <a:endParaRPr b="1" i="0" sz="1200" u="none" cap="none" strike="noStrike">
              <a:solidFill>
                <a:srgbClr val="FFFFFF"/>
              </a:solidFill>
              <a:latin typeface="Meiryo"/>
              <a:ea typeface="Meiryo"/>
              <a:cs typeface="Meiryo"/>
              <a:sym typeface="Meiryo"/>
            </a:endParaRPr>
          </a:p>
        </p:txBody>
      </p:sp>
      <p:sp>
        <p:nvSpPr>
          <p:cNvPr id="162" name="Google Shape;162;p20"/>
          <p:cNvSpPr txBox="1"/>
          <p:nvPr/>
        </p:nvSpPr>
        <p:spPr>
          <a:xfrm>
            <a:off x="280900" y="4308625"/>
            <a:ext cx="6681600" cy="18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JP" sz="1800">
                <a:solidFill>
                  <a:schemeClr val="dk1"/>
                </a:solidFill>
                <a:highlight>
                  <a:schemeClr val="lt1"/>
                </a:highlight>
                <a:latin typeface="Meiryo"/>
                <a:ea typeface="Meiryo"/>
                <a:cs typeface="Meiryo"/>
                <a:sym typeface="Meiryo"/>
              </a:rPr>
              <a:t>・ルーターの接続方法は、モデム・ONUとルーター、パソコンやゲーム機などをLANケーブルで接続する</a:t>
            </a:r>
            <a:r>
              <a:rPr b="1" lang="ja-JP" sz="1800">
                <a:solidFill>
                  <a:srgbClr val="FF0000"/>
                </a:solidFill>
                <a:highlight>
                  <a:schemeClr val="lt1"/>
                </a:highlight>
                <a:latin typeface="Meiryo"/>
                <a:ea typeface="Meiryo"/>
                <a:cs typeface="Meiryo"/>
                <a:sym typeface="Meiryo"/>
              </a:rPr>
              <a:t>「有線接続」</a:t>
            </a:r>
            <a:r>
              <a:rPr lang="ja-JP" sz="1800">
                <a:solidFill>
                  <a:schemeClr val="dk1"/>
                </a:solidFill>
                <a:highlight>
                  <a:schemeClr val="lt1"/>
                </a:highlight>
                <a:latin typeface="Meiryo"/>
                <a:ea typeface="Meiryo"/>
                <a:cs typeface="Meiryo"/>
                <a:sym typeface="Meiryo"/>
              </a:rPr>
              <a:t>。</a:t>
            </a:r>
            <a:endParaRPr sz="1800">
              <a:solidFill>
                <a:schemeClr val="dk1"/>
              </a:solidFill>
              <a:highlight>
                <a:schemeClr val="lt1"/>
              </a:highlight>
              <a:latin typeface="Meiryo"/>
              <a:ea typeface="Meiryo"/>
              <a:cs typeface="Meiryo"/>
              <a:sym typeface="Meiryo"/>
            </a:endParaRPr>
          </a:p>
          <a:p>
            <a:pPr indent="0" lvl="0" marL="0" rtl="0" algn="l">
              <a:lnSpc>
                <a:spcPct val="115000"/>
              </a:lnSpc>
              <a:spcBef>
                <a:spcPts val="1800"/>
              </a:spcBef>
              <a:spcAft>
                <a:spcPts val="0"/>
              </a:spcAft>
              <a:buClr>
                <a:schemeClr val="dk1"/>
              </a:buClr>
              <a:buSzPts val="1100"/>
              <a:buFont typeface="Arial"/>
              <a:buNone/>
            </a:pPr>
            <a:r>
              <a:rPr lang="ja-JP" sz="1800">
                <a:solidFill>
                  <a:schemeClr val="dk1"/>
                </a:solidFill>
                <a:highlight>
                  <a:schemeClr val="lt1"/>
                </a:highlight>
                <a:latin typeface="Meiryo"/>
                <a:ea typeface="Meiryo"/>
                <a:cs typeface="Meiryo"/>
                <a:sym typeface="Meiryo"/>
              </a:rPr>
              <a:t>・LANケーブルを使用せずに接続する</a:t>
            </a:r>
            <a:r>
              <a:rPr b="1" lang="ja-JP" sz="1800">
                <a:solidFill>
                  <a:srgbClr val="FF0000"/>
                </a:solidFill>
                <a:highlight>
                  <a:schemeClr val="lt1"/>
                </a:highlight>
                <a:latin typeface="Meiryo"/>
                <a:ea typeface="Meiryo"/>
                <a:cs typeface="Meiryo"/>
                <a:sym typeface="Meiryo"/>
              </a:rPr>
              <a:t>「無線接続」</a:t>
            </a:r>
            <a:r>
              <a:rPr lang="ja-JP" sz="1800">
                <a:solidFill>
                  <a:schemeClr val="dk1"/>
                </a:solidFill>
                <a:highlight>
                  <a:schemeClr val="lt1"/>
                </a:highlight>
                <a:latin typeface="Meiryo"/>
                <a:ea typeface="Meiryo"/>
                <a:cs typeface="Meiryo"/>
                <a:sym typeface="Meiryo"/>
              </a:rPr>
              <a:t>。</a:t>
            </a:r>
            <a:endParaRPr sz="1800">
              <a:solidFill>
                <a:schemeClr val="dk1"/>
              </a:solidFill>
              <a:highlight>
                <a:schemeClr val="lt1"/>
              </a:highlight>
              <a:latin typeface="Meiryo"/>
              <a:ea typeface="Meiryo"/>
              <a:cs typeface="Meiryo"/>
              <a:sym typeface="Meiryo"/>
            </a:endParaRPr>
          </a:p>
          <a:p>
            <a:pPr indent="0" lvl="0" marL="0" rtl="0" algn="l">
              <a:spcBef>
                <a:spcPts val="1800"/>
              </a:spcBef>
              <a:spcAft>
                <a:spcPts val="0"/>
              </a:spcAft>
              <a:buNone/>
            </a:pPr>
            <a:r>
              <a:t/>
            </a:r>
            <a:endParaRPr sz="1800">
              <a:solidFill>
                <a:schemeClr val="dk1"/>
              </a:solidFill>
              <a:highlight>
                <a:srgbClr val="FFFFFF"/>
              </a:highlight>
              <a:latin typeface="Meiryo"/>
              <a:ea typeface="Meiryo"/>
              <a:cs typeface="Meiryo"/>
              <a:sym typeface="Meiryo"/>
            </a:endParaRPr>
          </a:p>
        </p:txBody>
      </p:sp>
      <p:pic>
        <p:nvPicPr>
          <p:cNvPr id="163" name="Google Shape;163;p20"/>
          <p:cNvPicPr preferRelativeResize="0"/>
          <p:nvPr/>
        </p:nvPicPr>
        <p:blipFill>
          <a:blip r:embed="rId3">
            <a:alphaModFix/>
          </a:blip>
          <a:stretch>
            <a:fillRect/>
          </a:stretch>
        </p:blipFill>
        <p:spPr>
          <a:xfrm>
            <a:off x="7084325" y="1822826"/>
            <a:ext cx="4898500" cy="33620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6"/>
          <p:cNvSpPr txBox="1"/>
          <p:nvPr>
            <p:ph idx="1" type="body"/>
          </p:nvPr>
        </p:nvSpPr>
        <p:spPr>
          <a:xfrm>
            <a:off x="609600" y="1707250"/>
            <a:ext cx="10972800" cy="1983300"/>
          </a:xfrm>
          <a:prstGeom prst="rect">
            <a:avLst/>
          </a:prstGeom>
        </p:spPr>
        <p:txBody>
          <a:bodyPr anchorCtr="0" anchor="t" bIns="45700" lIns="91425" spcFirstLastPara="1" rIns="91425" wrap="square" tIns="45700">
            <a:normAutofit/>
          </a:bodyPr>
          <a:lstStyle/>
          <a:p>
            <a:pPr indent="0" lvl="0" marL="0" rtl="0" algn="l">
              <a:lnSpc>
                <a:spcPct val="180000"/>
              </a:lnSpc>
              <a:spcBef>
                <a:spcPts val="0"/>
              </a:spcBef>
              <a:spcAft>
                <a:spcPts val="1400"/>
              </a:spcAft>
              <a:buNone/>
            </a:pPr>
            <a:r>
              <a:rPr lang="ja-JP" sz="1800">
                <a:highlight>
                  <a:srgbClr val="FFFFFF"/>
                </a:highlight>
                <a:latin typeface="Meiryo"/>
                <a:ea typeface="Meiryo"/>
                <a:cs typeface="Meiryo"/>
                <a:sym typeface="Meiryo"/>
              </a:rPr>
              <a:t>・TCPコネクションを確立して、BGPネイバーのセッションを開始するために</a:t>
            </a:r>
            <a:r>
              <a:rPr b="1" lang="ja-JP" sz="1800">
                <a:solidFill>
                  <a:srgbClr val="FF0000"/>
                </a:solidFill>
                <a:highlight>
                  <a:srgbClr val="FFFFFF"/>
                </a:highlight>
                <a:latin typeface="Meiryo"/>
                <a:ea typeface="Meiryo"/>
                <a:cs typeface="Meiryo"/>
                <a:sym typeface="Meiryo"/>
              </a:rPr>
              <a:t>最初にやり取りされるメッセージです</a:t>
            </a:r>
            <a:r>
              <a:rPr lang="ja-JP" sz="1800">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OPENメッセージには、バージョン番号、AS番号、BGPルータID</a:t>
            </a:r>
            <a:r>
              <a:rPr lang="ja-JP" sz="1800">
                <a:highlight>
                  <a:srgbClr val="FFFFFF"/>
                </a:highlight>
                <a:latin typeface="Meiryo"/>
                <a:ea typeface="Meiryo"/>
                <a:cs typeface="Meiryo"/>
                <a:sym typeface="Meiryo"/>
              </a:rPr>
              <a:t>などの情報が含まれています。</a:t>
            </a:r>
            <a:br>
              <a:rPr lang="ja-JP" sz="1800">
                <a:highlight>
                  <a:srgbClr val="FFFFFF"/>
                </a:highlight>
                <a:latin typeface="Meiryo"/>
                <a:ea typeface="Meiryo"/>
                <a:cs typeface="Meiryo"/>
                <a:sym typeface="Meiryo"/>
              </a:rPr>
            </a:br>
            <a:r>
              <a:rPr lang="ja-JP" sz="1800">
                <a:highlight>
                  <a:srgbClr val="FFFFFF"/>
                </a:highlight>
                <a:latin typeface="Meiryo"/>
                <a:ea typeface="Meiryo"/>
                <a:cs typeface="Meiryo"/>
                <a:sym typeface="Meiryo"/>
              </a:rPr>
              <a:t>・また、OPENメッセージの確認応答として、KEEPALIVEメッセージを利用します。</a:t>
            </a:r>
            <a:endParaRPr sz="1800"/>
          </a:p>
        </p:txBody>
      </p:sp>
      <p:sp>
        <p:nvSpPr>
          <p:cNvPr id="488" name="Google Shape;488;p56"/>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203200" rtl="0" algn="l">
              <a:lnSpc>
                <a:spcPct val="170000"/>
              </a:lnSpc>
              <a:spcBef>
                <a:spcPts val="3400"/>
              </a:spcBef>
              <a:spcAft>
                <a:spcPts val="2000"/>
              </a:spcAft>
              <a:buClr>
                <a:schemeClr val="dk1"/>
              </a:buClr>
              <a:buSzPts val="1100"/>
              <a:buFont typeface="Arial"/>
              <a:buNone/>
            </a:pPr>
            <a:r>
              <a:rPr lang="ja-JP">
                <a:solidFill>
                  <a:srgbClr val="333333"/>
                </a:solidFill>
                <a:highlight>
                  <a:srgbClr val="FCFCFC"/>
                </a:highlight>
                <a:latin typeface="Meiryo"/>
                <a:ea typeface="Meiryo"/>
                <a:cs typeface="Meiryo"/>
                <a:sym typeface="Meiryo"/>
              </a:rPr>
              <a:t>BGPのメッセージ②</a:t>
            </a:r>
            <a:endParaRPr/>
          </a:p>
        </p:txBody>
      </p:sp>
      <p:sp>
        <p:nvSpPr>
          <p:cNvPr id="489" name="Google Shape;489;p56"/>
          <p:cNvSpPr/>
          <p:nvPr/>
        </p:nvSpPr>
        <p:spPr>
          <a:xfrm>
            <a:off x="4311125" y="1090550"/>
            <a:ext cx="2440800" cy="543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1800"/>
              <a:t>OPENメッセージ</a:t>
            </a:r>
            <a:endParaRPr b="1" sz="1800"/>
          </a:p>
        </p:txBody>
      </p:sp>
      <p:sp>
        <p:nvSpPr>
          <p:cNvPr id="490" name="Google Shape;490;p56"/>
          <p:cNvSpPr/>
          <p:nvPr/>
        </p:nvSpPr>
        <p:spPr>
          <a:xfrm>
            <a:off x="4311125" y="3690550"/>
            <a:ext cx="2440800" cy="543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1800"/>
              <a:t>UPDATE</a:t>
            </a:r>
            <a:r>
              <a:rPr b="1" lang="ja-JP" sz="1800"/>
              <a:t>メッセージ</a:t>
            </a:r>
            <a:endParaRPr b="1" sz="1800"/>
          </a:p>
        </p:txBody>
      </p:sp>
      <p:sp>
        <p:nvSpPr>
          <p:cNvPr id="491" name="Google Shape;491;p56"/>
          <p:cNvSpPr txBox="1"/>
          <p:nvPr>
            <p:ph idx="1" type="body"/>
          </p:nvPr>
        </p:nvSpPr>
        <p:spPr>
          <a:xfrm>
            <a:off x="609600" y="4293775"/>
            <a:ext cx="10972800" cy="1983300"/>
          </a:xfrm>
          <a:prstGeom prst="rect">
            <a:avLst/>
          </a:prstGeom>
        </p:spPr>
        <p:txBody>
          <a:bodyPr anchorCtr="0" anchor="t" bIns="45700" lIns="91425" spcFirstLastPara="1" rIns="91425" wrap="square" tIns="45700">
            <a:noAutofit/>
          </a:bodyPr>
          <a:lstStyle/>
          <a:p>
            <a:pPr indent="0" lvl="0" marL="0" rtl="0" algn="l">
              <a:lnSpc>
                <a:spcPct val="180000"/>
              </a:lnSpc>
              <a:spcBef>
                <a:spcPts val="0"/>
              </a:spcBef>
              <a:spcAft>
                <a:spcPts val="1400"/>
              </a:spcAft>
              <a:buNone/>
            </a:pPr>
            <a:r>
              <a:rPr lang="ja-JP" sz="1800">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UPDATEメッセージは、BGPネイバーで交換するルート情報が含まれています</a:t>
            </a:r>
            <a:r>
              <a:rPr lang="ja-JP" sz="1800">
                <a:solidFill>
                  <a:srgbClr val="333333"/>
                </a:solidFill>
                <a:highlight>
                  <a:srgbClr val="FFFFFF"/>
                </a:highlight>
                <a:latin typeface="Meiryo"/>
                <a:ea typeface="Meiryo"/>
                <a:cs typeface="Meiryo"/>
                <a:sym typeface="Meiryo"/>
              </a:rPr>
              <a:t>。UPDATEに含まれるルート情報はネットワークアドレス、サブネットマスクとそれに付加されるパスアトリビュートです。1つのUPDATEメッセージで、1つのBGPルートを表しています。ネットワークがダウンした場合に、ルート情報が利用不可能になることもUPDATEメッセージでアドバタイズします。また、UPDATEメッセージは、何らかの変更があったときのみアドバタイズされます。</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7"/>
          <p:cNvSpPr txBox="1"/>
          <p:nvPr>
            <p:ph idx="1" type="body"/>
          </p:nvPr>
        </p:nvSpPr>
        <p:spPr>
          <a:xfrm>
            <a:off x="609600" y="1707250"/>
            <a:ext cx="10972800" cy="1983300"/>
          </a:xfrm>
          <a:prstGeom prst="rect">
            <a:avLst/>
          </a:prstGeom>
        </p:spPr>
        <p:txBody>
          <a:bodyPr anchorCtr="0" anchor="t" bIns="45700" lIns="91425" spcFirstLastPara="1" rIns="91425" wrap="square" tIns="45700">
            <a:normAutofit/>
          </a:bodyPr>
          <a:lstStyle/>
          <a:p>
            <a:pPr indent="0" lvl="0" marL="0" rtl="0" algn="l">
              <a:lnSpc>
                <a:spcPct val="180000"/>
              </a:lnSpc>
              <a:spcBef>
                <a:spcPts val="0"/>
              </a:spcBef>
              <a:spcAft>
                <a:spcPts val="1400"/>
              </a:spcAft>
              <a:buNone/>
            </a:pPr>
            <a:r>
              <a:rPr lang="ja-JP" sz="1800">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BGPネイバーが正常であるかどうかを確認するために、KEEPALIVEメッセージを利用します。</a:t>
            </a:r>
            <a:r>
              <a:rPr lang="ja-JP" sz="1800">
                <a:solidFill>
                  <a:srgbClr val="333333"/>
                </a:solidFill>
                <a:highlight>
                  <a:srgbClr val="FFFFFF"/>
                </a:highlight>
                <a:latin typeface="Meiryo"/>
                <a:ea typeface="Meiryo"/>
                <a:cs typeface="Meiryo"/>
                <a:sym typeface="Meiryo"/>
              </a:rPr>
              <a:t>BGPネイバーから定期的にKEEPALIVEメッセージを受け取ることができれば、BGPネイバーが正常に維持できているということになります。もしも、ホールドダウン時間内にBGPネイバーからKEEPALIVEを受け取ることができなければ、BGPネイバーはダウンしたとみなされます。</a:t>
            </a:r>
            <a:endParaRPr sz="1800"/>
          </a:p>
        </p:txBody>
      </p:sp>
      <p:sp>
        <p:nvSpPr>
          <p:cNvPr id="498" name="Google Shape;498;p57"/>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203200" rtl="0" algn="l">
              <a:lnSpc>
                <a:spcPct val="170000"/>
              </a:lnSpc>
              <a:spcBef>
                <a:spcPts val="3400"/>
              </a:spcBef>
              <a:spcAft>
                <a:spcPts val="2000"/>
              </a:spcAft>
              <a:buNone/>
            </a:pPr>
            <a:r>
              <a:rPr lang="ja-JP">
                <a:solidFill>
                  <a:srgbClr val="333333"/>
                </a:solidFill>
                <a:highlight>
                  <a:srgbClr val="FCFCFC"/>
                </a:highlight>
                <a:latin typeface="Meiryo"/>
                <a:ea typeface="Meiryo"/>
                <a:cs typeface="Meiryo"/>
                <a:sym typeface="Meiryo"/>
              </a:rPr>
              <a:t>BGPのメッセージ③</a:t>
            </a:r>
            <a:endParaRPr/>
          </a:p>
        </p:txBody>
      </p:sp>
      <p:sp>
        <p:nvSpPr>
          <p:cNvPr id="499" name="Google Shape;499;p57"/>
          <p:cNvSpPr/>
          <p:nvPr/>
        </p:nvSpPr>
        <p:spPr>
          <a:xfrm>
            <a:off x="4477650" y="1073988"/>
            <a:ext cx="3236700" cy="543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7800" marR="177800" rtl="0" algn="ctr">
              <a:lnSpc>
                <a:spcPct val="170000"/>
              </a:lnSpc>
              <a:spcBef>
                <a:spcPts val="2600"/>
              </a:spcBef>
              <a:spcAft>
                <a:spcPts val="1600"/>
              </a:spcAft>
              <a:buNone/>
            </a:pPr>
            <a:r>
              <a:rPr b="1" lang="ja-JP" sz="1800">
                <a:solidFill>
                  <a:schemeClr val="dk1"/>
                </a:solidFill>
                <a:highlight>
                  <a:srgbClr val="FFF2CC"/>
                </a:highlight>
                <a:latin typeface="Meiryo"/>
                <a:ea typeface="Meiryo"/>
                <a:cs typeface="Meiryo"/>
                <a:sym typeface="Meiryo"/>
              </a:rPr>
              <a:t>KEEPALIVEメッセージ</a:t>
            </a:r>
            <a:endParaRPr b="1" sz="1800">
              <a:solidFill>
                <a:schemeClr val="dk1"/>
              </a:solidFill>
              <a:highlight>
                <a:srgbClr val="FFF2CC"/>
              </a:highlight>
            </a:endParaRPr>
          </a:p>
        </p:txBody>
      </p:sp>
      <p:sp>
        <p:nvSpPr>
          <p:cNvPr id="500" name="Google Shape;500;p57"/>
          <p:cNvSpPr/>
          <p:nvPr/>
        </p:nvSpPr>
        <p:spPr>
          <a:xfrm>
            <a:off x="4219050" y="3895788"/>
            <a:ext cx="3753900" cy="543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7800" marR="177800" rtl="0" algn="ctr">
              <a:lnSpc>
                <a:spcPct val="170000"/>
              </a:lnSpc>
              <a:spcBef>
                <a:spcPts val="2600"/>
              </a:spcBef>
              <a:spcAft>
                <a:spcPts val="1600"/>
              </a:spcAft>
              <a:buNone/>
            </a:pPr>
            <a:r>
              <a:rPr b="1" lang="ja-JP" sz="1800">
                <a:solidFill>
                  <a:schemeClr val="dk1"/>
                </a:solidFill>
                <a:highlight>
                  <a:srgbClr val="FFF2CC"/>
                </a:highlight>
                <a:latin typeface="Meiryo"/>
                <a:ea typeface="Meiryo"/>
                <a:cs typeface="Meiryo"/>
                <a:sym typeface="Meiryo"/>
              </a:rPr>
              <a:t>NOTIF</a:t>
            </a:r>
            <a:r>
              <a:rPr b="1" lang="ja-JP" sz="1800">
                <a:solidFill>
                  <a:schemeClr val="dk1"/>
                </a:solidFill>
                <a:highlight>
                  <a:srgbClr val="FFF2CC"/>
                </a:highlight>
                <a:latin typeface="Meiryo"/>
                <a:ea typeface="Meiryo"/>
                <a:cs typeface="Meiryo"/>
                <a:sym typeface="Meiryo"/>
              </a:rPr>
              <a:t>ICATIONメッセージ</a:t>
            </a:r>
            <a:endParaRPr b="1" sz="1800"/>
          </a:p>
        </p:txBody>
      </p:sp>
      <p:sp>
        <p:nvSpPr>
          <p:cNvPr id="501" name="Google Shape;501;p57"/>
          <p:cNvSpPr txBox="1"/>
          <p:nvPr>
            <p:ph idx="1" type="body"/>
          </p:nvPr>
        </p:nvSpPr>
        <p:spPr>
          <a:xfrm>
            <a:off x="609600" y="4519275"/>
            <a:ext cx="10972800" cy="1638300"/>
          </a:xfrm>
          <a:prstGeom prst="rect">
            <a:avLst/>
          </a:prstGeom>
        </p:spPr>
        <p:txBody>
          <a:bodyPr anchorCtr="0" anchor="t" bIns="45700" lIns="91425" spcFirstLastPara="1" rIns="91425" wrap="square" tIns="45700">
            <a:noAutofit/>
          </a:bodyPr>
          <a:lstStyle/>
          <a:p>
            <a:pPr indent="0" lvl="0" marL="0" rtl="0" algn="l">
              <a:lnSpc>
                <a:spcPct val="180000"/>
              </a:lnSpc>
              <a:spcBef>
                <a:spcPts val="0"/>
              </a:spcBef>
              <a:spcAft>
                <a:spcPts val="1400"/>
              </a:spcAft>
              <a:buNone/>
            </a:pPr>
            <a:r>
              <a:rPr lang="ja-JP" sz="1800">
                <a:highlight>
                  <a:srgbClr val="FFFFFF"/>
                </a:highlight>
                <a:latin typeface="Meiryo"/>
                <a:ea typeface="Meiryo"/>
                <a:cs typeface="Meiryo"/>
                <a:sym typeface="Meiryo"/>
              </a:rPr>
              <a:t>・</a:t>
            </a:r>
            <a:r>
              <a:rPr lang="ja-JP" sz="1800">
                <a:solidFill>
                  <a:srgbClr val="333333"/>
                </a:solidFill>
                <a:highlight>
                  <a:srgbClr val="FFFFFF"/>
                </a:highlight>
                <a:latin typeface="Meiryo"/>
                <a:ea typeface="Meiryo"/>
                <a:cs typeface="Meiryo"/>
                <a:sym typeface="Meiryo"/>
              </a:rPr>
              <a:t>NOTIFICATIONメッセージは、BGPネイバーの間で何らかのエラーが発生したときに、</a:t>
            </a:r>
            <a:r>
              <a:rPr b="1" lang="ja-JP" sz="1800">
                <a:solidFill>
                  <a:srgbClr val="FF0000"/>
                </a:solidFill>
                <a:highlight>
                  <a:srgbClr val="FFFFFF"/>
                </a:highlight>
                <a:latin typeface="Meiryo"/>
                <a:ea typeface="Meiryo"/>
                <a:cs typeface="Meiryo"/>
                <a:sym typeface="Meiryo"/>
              </a:rPr>
              <a:t>そのエラーを通知するために使われます</a:t>
            </a:r>
            <a:r>
              <a:rPr lang="ja-JP" sz="1800">
                <a:solidFill>
                  <a:srgbClr val="333333"/>
                </a:solidFill>
                <a:highlight>
                  <a:srgbClr val="FFFFFF"/>
                </a:highlight>
                <a:latin typeface="Meiryo"/>
                <a:ea typeface="Meiryo"/>
                <a:cs typeface="Meiryo"/>
                <a:sym typeface="Meiryo"/>
              </a:rPr>
              <a:t>。NOTIFICATIONメッセージを受け取ると、直ちにBGPネイバーが切断されます。</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8"/>
          <p:cNvSpPr txBox="1"/>
          <p:nvPr>
            <p:ph idx="1" type="body"/>
          </p:nvPr>
        </p:nvSpPr>
        <p:spPr>
          <a:xfrm>
            <a:off x="609600" y="2283725"/>
            <a:ext cx="10972800" cy="40590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1800"/>
              </a:spcBef>
              <a:spcAft>
                <a:spcPts val="0"/>
              </a:spcAft>
              <a:buClr>
                <a:schemeClr val="dk1"/>
              </a:buClr>
              <a:buSzPts val="1800"/>
              <a:buFont typeface="Meiryo"/>
              <a:buChar char="★"/>
            </a:pPr>
            <a:r>
              <a:rPr lang="ja-JP" sz="1800">
                <a:highlight>
                  <a:srgbClr val="FFFFFF"/>
                </a:highlight>
                <a:latin typeface="Meiryo"/>
                <a:ea typeface="Meiryo"/>
                <a:cs typeface="Meiryo"/>
                <a:sym typeface="Meiryo"/>
              </a:rPr>
              <a:t>①BGPルータは、TCPコネクション(ポート179)を確立し、</a:t>
            </a:r>
            <a:r>
              <a:rPr lang="ja-JP" sz="1800">
                <a:highlight>
                  <a:srgbClr val="FFFFFF"/>
                </a:highlight>
                <a:latin typeface="Meiryo"/>
                <a:ea typeface="Meiryo"/>
                <a:cs typeface="Meiryo"/>
                <a:sym typeface="Meiryo"/>
              </a:rPr>
              <a:t>OPENメッセージを交換してBGPネイバーを確立します</a:t>
            </a:r>
            <a:r>
              <a:rPr lang="ja-JP" sz="1800">
                <a:highlight>
                  <a:srgbClr val="FFFFFF"/>
                </a:highlight>
                <a:latin typeface="Meiryo"/>
                <a:ea typeface="Meiryo"/>
                <a:cs typeface="Meiryo"/>
                <a:sym typeface="Meiryo"/>
              </a:rPr>
              <a:t>。</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342900" lvl="0" marL="457200" rtl="0" algn="l">
              <a:lnSpc>
                <a:spcPct val="115000"/>
              </a:lnSpc>
              <a:spcBef>
                <a:spcPts val="0"/>
              </a:spcBef>
              <a:spcAft>
                <a:spcPts val="0"/>
              </a:spcAft>
              <a:buClr>
                <a:schemeClr val="dk1"/>
              </a:buClr>
              <a:buSzPts val="1800"/>
              <a:buFont typeface="Meiryo"/>
              <a:buChar char="★"/>
            </a:pPr>
            <a:r>
              <a:rPr lang="ja-JP" sz="1800">
                <a:highlight>
                  <a:srgbClr val="FFFFFF"/>
                </a:highlight>
                <a:latin typeface="Meiryo"/>
                <a:ea typeface="Meiryo"/>
                <a:cs typeface="Meiryo"/>
                <a:sym typeface="Meiryo"/>
              </a:rPr>
              <a:t>②BGPネイバー間でUPDATEメッセージをやり取りして、受信したUPDATEメッセージをBGPテーブルに格納します。</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342900" lvl="0" marL="457200" rtl="0" algn="l">
              <a:lnSpc>
                <a:spcPct val="115000"/>
              </a:lnSpc>
              <a:spcBef>
                <a:spcPts val="0"/>
              </a:spcBef>
              <a:spcAft>
                <a:spcPts val="0"/>
              </a:spcAft>
              <a:buClr>
                <a:schemeClr val="dk1"/>
              </a:buClr>
              <a:buSzPts val="1800"/>
              <a:buFont typeface="Meiryo"/>
              <a:buChar char="★"/>
            </a:pPr>
            <a:r>
              <a:rPr lang="ja-JP" sz="1800">
                <a:highlight>
                  <a:srgbClr val="FFFFFF"/>
                </a:highlight>
                <a:latin typeface="Meiryo"/>
                <a:ea typeface="Meiryo"/>
                <a:cs typeface="Meiryo"/>
                <a:sym typeface="Meiryo"/>
              </a:rPr>
              <a:t>③BGPテーブルの中からベストパスを選択して、ルーティングテーブルに載せます。また、BGPテーブル上のベストパスを他のBGPネイバーに送信します。</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342900" lvl="0" marL="457200" rtl="0" algn="l">
              <a:lnSpc>
                <a:spcPct val="115000"/>
              </a:lnSpc>
              <a:spcBef>
                <a:spcPts val="0"/>
              </a:spcBef>
              <a:spcAft>
                <a:spcPts val="0"/>
              </a:spcAft>
              <a:buClr>
                <a:schemeClr val="dk1"/>
              </a:buClr>
              <a:buSzPts val="1800"/>
              <a:buFont typeface="Meiryo"/>
              <a:buChar char="★"/>
            </a:pPr>
            <a:r>
              <a:rPr lang="ja-JP" sz="1800">
                <a:highlight>
                  <a:srgbClr val="FFFFFF"/>
                </a:highlight>
                <a:latin typeface="Meiryo"/>
                <a:ea typeface="Meiryo"/>
                <a:cs typeface="Meiryo"/>
                <a:sym typeface="Meiryo"/>
              </a:rPr>
              <a:t>④定期的にKEEPALIVEメッセージを交換することによって、BGPネイバーを維持します。</a:t>
            </a:r>
            <a:endParaRPr sz="1800">
              <a:latin typeface="Meiryo"/>
              <a:ea typeface="Meiryo"/>
              <a:cs typeface="Meiryo"/>
              <a:sym typeface="Meiryo"/>
            </a:endParaRPr>
          </a:p>
        </p:txBody>
      </p:sp>
      <p:sp>
        <p:nvSpPr>
          <p:cNvPr id="508" name="Google Shape;508;p58"/>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203200" rtl="0" algn="l">
              <a:lnSpc>
                <a:spcPct val="170000"/>
              </a:lnSpc>
              <a:spcBef>
                <a:spcPts val="3400"/>
              </a:spcBef>
              <a:spcAft>
                <a:spcPts val="2000"/>
              </a:spcAft>
              <a:buNone/>
            </a:pPr>
            <a:r>
              <a:rPr lang="ja-JP">
                <a:highlight>
                  <a:srgbClr val="FCFCFC"/>
                </a:highlight>
                <a:latin typeface="Meiryo"/>
                <a:ea typeface="Meiryo"/>
                <a:cs typeface="Meiryo"/>
                <a:sym typeface="Meiryo"/>
              </a:rPr>
              <a:t>BGPの動作の基本的な流れ①</a:t>
            </a:r>
            <a:endParaRPr/>
          </a:p>
        </p:txBody>
      </p:sp>
      <p:sp>
        <p:nvSpPr>
          <p:cNvPr id="509" name="Google Shape;509;p58"/>
          <p:cNvSpPr txBox="1"/>
          <p:nvPr>
            <p:ph idx="1" type="body"/>
          </p:nvPr>
        </p:nvSpPr>
        <p:spPr>
          <a:xfrm>
            <a:off x="609600" y="1262825"/>
            <a:ext cx="10972800" cy="795900"/>
          </a:xfrm>
          <a:prstGeom prst="rect">
            <a:avLst/>
          </a:prstGeom>
          <a:solidFill>
            <a:srgbClr val="DFE9FB"/>
          </a:solidFill>
        </p:spPr>
        <p:txBody>
          <a:bodyPr anchorCtr="0" anchor="ctr" bIns="45700" lIns="91425" spcFirstLastPara="1" rIns="91425" wrap="square" tIns="45700">
            <a:noAutofit/>
          </a:bodyPr>
          <a:lstStyle/>
          <a:p>
            <a:pPr indent="0" lvl="0" marL="203200" marR="203200" rtl="0" algn="ctr">
              <a:lnSpc>
                <a:spcPct val="170000"/>
              </a:lnSpc>
              <a:spcBef>
                <a:spcPts val="3400"/>
              </a:spcBef>
              <a:spcAft>
                <a:spcPts val="2000"/>
              </a:spcAft>
              <a:buNone/>
            </a:pPr>
            <a:r>
              <a:rPr b="1" lang="ja-JP" sz="1800">
                <a:highlight>
                  <a:srgbClr val="DFE9FB"/>
                </a:highlight>
                <a:latin typeface="Meiryo"/>
                <a:ea typeface="Meiryo"/>
                <a:cs typeface="Meiryo"/>
                <a:sym typeface="Meiryo"/>
              </a:rPr>
              <a:t>BGPルータが</a:t>
            </a:r>
            <a:r>
              <a:rPr b="1" lang="ja-JP" sz="1800">
                <a:solidFill>
                  <a:srgbClr val="FF0000"/>
                </a:solidFill>
                <a:highlight>
                  <a:srgbClr val="DFE9FB"/>
                </a:highlight>
                <a:latin typeface="Meiryo"/>
                <a:ea typeface="Meiryo"/>
                <a:cs typeface="Meiryo"/>
                <a:sym typeface="Meiryo"/>
              </a:rPr>
              <a:t>保持するデータベース</a:t>
            </a:r>
            <a:r>
              <a:rPr b="1" lang="ja-JP" sz="1800">
                <a:highlight>
                  <a:srgbClr val="DFE9FB"/>
                </a:highlight>
                <a:latin typeface="Meiryo"/>
                <a:ea typeface="Meiryo"/>
                <a:cs typeface="Meiryo"/>
                <a:sym typeface="Meiryo"/>
              </a:rPr>
              <a:t>とBGPの</a:t>
            </a:r>
            <a:r>
              <a:rPr b="1" lang="ja-JP" sz="1800">
                <a:solidFill>
                  <a:srgbClr val="FF0000"/>
                </a:solidFill>
                <a:highlight>
                  <a:srgbClr val="DFE9FB"/>
                </a:highlight>
                <a:latin typeface="Meiryo"/>
                <a:ea typeface="Meiryo"/>
                <a:cs typeface="Meiryo"/>
                <a:sym typeface="Meiryo"/>
              </a:rPr>
              <a:t>メッセージ</a:t>
            </a:r>
            <a:r>
              <a:rPr b="1" lang="ja-JP" sz="1800">
                <a:highlight>
                  <a:srgbClr val="DFE9FB"/>
                </a:highlight>
                <a:latin typeface="Meiryo"/>
                <a:ea typeface="Meiryo"/>
                <a:cs typeface="Meiryo"/>
                <a:sym typeface="Meiryo"/>
              </a:rPr>
              <a:t>を利用して</a:t>
            </a:r>
            <a:r>
              <a:rPr b="1" lang="ja-JP" sz="1800">
                <a:highlight>
                  <a:srgbClr val="DFE9FB"/>
                </a:highlight>
                <a:latin typeface="Meiryo"/>
                <a:ea typeface="Meiryo"/>
                <a:cs typeface="Meiryo"/>
                <a:sym typeface="Meiryo"/>
              </a:rPr>
              <a:t>BGPルータは次のようにルート情報を交換します</a:t>
            </a:r>
            <a:endParaRPr b="1" sz="1800">
              <a:highlight>
                <a:srgbClr val="DFE9FB"/>
              </a:highlight>
              <a:latin typeface="Meiryo"/>
              <a:ea typeface="Meiryo"/>
              <a:cs typeface="Meiryo"/>
              <a:sym typeface="Meiryo"/>
            </a:endParaRPr>
          </a:p>
        </p:txBody>
      </p:sp>
      <p:sp>
        <p:nvSpPr>
          <p:cNvPr id="510" name="Google Shape;510;p58"/>
          <p:cNvSpPr/>
          <p:nvPr/>
        </p:nvSpPr>
        <p:spPr>
          <a:xfrm>
            <a:off x="464275" y="5958750"/>
            <a:ext cx="11500800" cy="398700"/>
          </a:xfrm>
          <a:prstGeom prst="roundRect">
            <a:avLst>
              <a:gd fmla="val 16667" name="adj"/>
            </a:avLst>
          </a:prstGeom>
          <a:solidFill>
            <a:srgbClr val="DFE9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1800">
                <a:solidFill>
                  <a:schemeClr val="dk1"/>
                </a:solidFill>
                <a:highlight>
                  <a:srgbClr val="DFE9FB"/>
                </a:highlight>
                <a:latin typeface="Meiryo"/>
                <a:ea typeface="Meiryo"/>
                <a:cs typeface="Meiryo"/>
                <a:sym typeface="Meiryo"/>
              </a:rPr>
              <a:t>正確には、BGPネイバーを確立するときにOPENメッセージに加えてKEEPALIVEメッセージも利用します</a:t>
            </a:r>
            <a:endParaRPr b="1" sz="1800">
              <a:solidFill>
                <a:schemeClr val="dk1"/>
              </a:solidFill>
              <a:highlight>
                <a:srgbClr val="DFE9FB"/>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9"/>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203200" rtl="0" algn="l">
              <a:lnSpc>
                <a:spcPct val="170000"/>
              </a:lnSpc>
              <a:spcBef>
                <a:spcPts val="3400"/>
              </a:spcBef>
              <a:spcAft>
                <a:spcPts val="2000"/>
              </a:spcAft>
              <a:buNone/>
            </a:pPr>
            <a:r>
              <a:rPr lang="ja-JP">
                <a:highlight>
                  <a:srgbClr val="FCFCFC"/>
                </a:highlight>
                <a:latin typeface="Meiryo"/>
                <a:ea typeface="Meiryo"/>
                <a:cs typeface="Meiryo"/>
                <a:sym typeface="Meiryo"/>
              </a:rPr>
              <a:t>BGPの動作の基本的な流れ②</a:t>
            </a:r>
            <a:endParaRPr/>
          </a:p>
        </p:txBody>
      </p:sp>
      <p:sp>
        <p:nvSpPr>
          <p:cNvPr id="517" name="Google Shape;517;p59"/>
          <p:cNvSpPr txBox="1"/>
          <p:nvPr>
            <p:ph idx="1" type="body"/>
          </p:nvPr>
        </p:nvSpPr>
        <p:spPr>
          <a:xfrm>
            <a:off x="609613" y="997525"/>
            <a:ext cx="10972800" cy="490800"/>
          </a:xfrm>
          <a:prstGeom prst="rect">
            <a:avLst/>
          </a:prstGeom>
          <a:solidFill>
            <a:srgbClr val="DFE9FB"/>
          </a:solidFill>
        </p:spPr>
        <p:txBody>
          <a:bodyPr anchorCtr="0" anchor="ctr" bIns="45700" lIns="91425" spcFirstLastPara="1" rIns="91425" wrap="square" tIns="45700">
            <a:noAutofit/>
          </a:bodyPr>
          <a:lstStyle/>
          <a:p>
            <a:pPr indent="0" lvl="0" marL="203200" marR="203200" rtl="0" algn="ctr">
              <a:lnSpc>
                <a:spcPct val="170000"/>
              </a:lnSpc>
              <a:spcBef>
                <a:spcPts val="3400"/>
              </a:spcBef>
              <a:spcAft>
                <a:spcPts val="2000"/>
              </a:spcAft>
              <a:buNone/>
            </a:pPr>
            <a:r>
              <a:rPr b="1" lang="ja-JP" sz="1800">
                <a:highlight>
                  <a:srgbClr val="DFE9FB"/>
                </a:highlight>
                <a:latin typeface="Meiryo"/>
                <a:ea typeface="Meiryo"/>
                <a:cs typeface="Meiryo"/>
                <a:sym typeface="Meiryo"/>
              </a:rPr>
              <a:t>BGPの動作の基本的な流れ</a:t>
            </a:r>
            <a:r>
              <a:rPr b="1" lang="ja-JP" sz="1800">
                <a:highlight>
                  <a:srgbClr val="DFE9FB"/>
                </a:highlight>
                <a:latin typeface="Meiryo"/>
                <a:ea typeface="Meiryo"/>
                <a:cs typeface="Meiryo"/>
                <a:sym typeface="Meiryo"/>
              </a:rPr>
              <a:t>を下記の図に示した</a:t>
            </a:r>
            <a:endParaRPr b="1" sz="1800">
              <a:highlight>
                <a:srgbClr val="DFE9FB"/>
              </a:highlight>
              <a:latin typeface="Meiryo"/>
              <a:ea typeface="Meiryo"/>
              <a:cs typeface="Meiryo"/>
              <a:sym typeface="Meiryo"/>
            </a:endParaRPr>
          </a:p>
        </p:txBody>
      </p:sp>
      <p:pic>
        <p:nvPicPr>
          <p:cNvPr id="518" name="Google Shape;518;p59"/>
          <p:cNvPicPr preferRelativeResize="0"/>
          <p:nvPr/>
        </p:nvPicPr>
        <p:blipFill>
          <a:blip r:embed="rId3">
            <a:alphaModFix/>
          </a:blip>
          <a:stretch>
            <a:fillRect/>
          </a:stretch>
        </p:blipFill>
        <p:spPr>
          <a:xfrm>
            <a:off x="2736255" y="1488325"/>
            <a:ext cx="6719483" cy="5273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0"/>
          <p:cNvSpPr txBox="1"/>
          <p:nvPr>
            <p:ph idx="1" type="body"/>
          </p:nvPr>
        </p:nvSpPr>
        <p:spPr>
          <a:xfrm>
            <a:off x="981550" y="2336774"/>
            <a:ext cx="10972800" cy="3967200"/>
          </a:xfrm>
          <a:prstGeom prst="rect">
            <a:avLst/>
          </a:prstGeom>
        </p:spPr>
        <p:txBody>
          <a:bodyPr anchorCtr="0" anchor="t" bIns="45700" lIns="91425" spcFirstLastPara="1" rIns="91425" wrap="square" tIns="45700">
            <a:normAutofit/>
          </a:bodyPr>
          <a:lstStyle/>
          <a:p>
            <a:pPr indent="-381000" lvl="0" marL="457200" rtl="0" algn="l">
              <a:lnSpc>
                <a:spcPct val="115000"/>
              </a:lnSpc>
              <a:spcBef>
                <a:spcPts val="180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①OSPFネイバーの発見</a:t>
            </a:r>
            <a:br>
              <a:rPr lang="ja-JP" sz="2400">
                <a:highlight>
                  <a:srgbClr val="FFFFFF"/>
                </a:highlight>
                <a:latin typeface="Meiryo"/>
                <a:ea typeface="Meiryo"/>
                <a:cs typeface="Meiryo"/>
                <a:sym typeface="Meiryo"/>
              </a:rPr>
            </a:br>
            <a:endParaRPr sz="2400">
              <a:highlight>
                <a:srgbClr val="FFFFFF"/>
              </a:highlight>
              <a:latin typeface="Meiryo"/>
              <a:ea typeface="Meiryo"/>
              <a:cs typeface="Meiryo"/>
              <a:sym typeface="Meiryo"/>
            </a:endParaRPr>
          </a:p>
          <a:p>
            <a:pPr indent="-381000" lvl="0" marL="457200" rtl="0" algn="l">
              <a:lnSpc>
                <a:spcPct val="115000"/>
              </a:lnSpc>
              <a:spcBef>
                <a:spcPts val="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②LSDBの同期</a:t>
            </a:r>
            <a:br>
              <a:rPr lang="ja-JP" sz="2400">
                <a:highlight>
                  <a:srgbClr val="FFFFFF"/>
                </a:highlight>
                <a:latin typeface="Meiryo"/>
                <a:ea typeface="Meiryo"/>
                <a:cs typeface="Meiryo"/>
                <a:sym typeface="Meiryo"/>
              </a:rPr>
            </a:br>
            <a:endParaRPr sz="2400">
              <a:highlight>
                <a:srgbClr val="FFFFFF"/>
              </a:highlight>
              <a:latin typeface="Meiryo"/>
              <a:ea typeface="Meiryo"/>
              <a:cs typeface="Meiryo"/>
              <a:sym typeface="Meiryo"/>
            </a:endParaRPr>
          </a:p>
          <a:p>
            <a:pPr indent="-381000" lvl="0" marL="457200" rtl="0" algn="l">
              <a:lnSpc>
                <a:spcPct val="115000"/>
              </a:lnSpc>
              <a:spcBef>
                <a:spcPts val="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③SPFアルゴリズムを実行して、ルーティングテーブルに最適ルートを登録</a:t>
            </a:r>
            <a:br>
              <a:rPr lang="ja-JP" sz="2400">
                <a:highlight>
                  <a:srgbClr val="FFFFFF"/>
                </a:highlight>
                <a:latin typeface="Meiryo"/>
                <a:ea typeface="Meiryo"/>
                <a:cs typeface="Meiryo"/>
                <a:sym typeface="Meiryo"/>
              </a:rPr>
            </a:br>
            <a:endParaRPr sz="2400">
              <a:highlight>
                <a:srgbClr val="FFFFFF"/>
              </a:highlight>
              <a:latin typeface="Meiryo"/>
              <a:ea typeface="Meiryo"/>
              <a:cs typeface="Meiryo"/>
              <a:sym typeface="Meiryo"/>
            </a:endParaRPr>
          </a:p>
          <a:p>
            <a:pPr indent="-381000" lvl="0" marL="457200" rtl="0" algn="l">
              <a:lnSpc>
                <a:spcPct val="115000"/>
              </a:lnSpc>
              <a:spcBef>
                <a:spcPts val="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④ネイバーの維持</a:t>
            </a:r>
            <a:endParaRPr sz="2400">
              <a:highlight>
                <a:srgbClr val="FFFFFF"/>
              </a:highlight>
              <a:latin typeface="Meiryo"/>
              <a:ea typeface="Meiryo"/>
              <a:cs typeface="Meiryo"/>
              <a:sym typeface="Meiryo"/>
            </a:endParaRPr>
          </a:p>
          <a:p>
            <a:pPr indent="0" lvl="0" marL="0" rtl="0" algn="l">
              <a:spcBef>
                <a:spcPts val="1400"/>
              </a:spcBef>
              <a:spcAft>
                <a:spcPts val="0"/>
              </a:spcAft>
              <a:buNone/>
            </a:pPr>
            <a:r>
              <a:t/>
            </a:r>
            <a:endParaRPr sz="1800">
              <a:latin typeface="Meiryo"/>
              <a:ea typeface="Meiryo"/>
              <a:cs typeface="Meiryo"/>
              <a:sym typeface="Meiryo"/>
            </a:endParaRPr>
          </a:p>
        </p:txBody>
      </p:sp>
      <p:sp>
        <p:nvSpPr>
          <p:cNvPr id="525" name="Google Shape;525;p60"/>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OSPFの処理の流れ</a:t>
            </a:r>
            <a:endParaRPr>
              <a:latin typeface="Meiryo"/>
              <a:ea typeface="Meiryo"/>
              <a:cs typeface="Meiryo"/>
              <a:sym typeface="Meiryo"/>
            </a:endParaRPr>
          </a:p>
        </p:txBody>
      </p:sp>
      <p:sp>
        <p:nvSpPr>
          <p:cNvPr id="526" name="Google Shape;526;p60"/>
          <p:cNvSpPr txBox="1"/>
          <p:nvPr>
            <p:ph idx="1" type="body"/>
          </p:nvPr>
        </p:nvSpPr>
        <p:spPr>
          <a:xfrm>
            <a:off x="609600" y="1315750"/>
            <a:ext cx="10972800" cy="583800"/>
          </a:xfrm>
          <a:prstGeom prst="rect">
            <a:avLst/>
          </a:prstGeom>
          <a:solidFill>
            <a:srgbClr val="DFE9FB"/>
          </a:solidFill>
        </p:spPr>
        <p:txBody>
          <a:bodyPr anchorCtr="0" anchor="ctr" bIns="45700" lIns="91425" spcFirstLastPara="1" rIns="91425" wrap="square" tIns="45700">
            <a:normAutofit/>
          </a:bodyPr>
          <a:lstStyle/>
          <a:p>
            <a:pPr indent="0" lvl="0" marL="457200" rtl="0" algn="ctr">
              <a:lnSpc>
                <a:spcPct val="180000"/>
              </a:lnSpc>
              <a:spcBef>
                <a:spcPts val="0"/>
              </a:spcBef>
              <a:spcAft>
                <a:spcPts val="1400"/>
              </a:spcAft>
              <a:buNone/>
            </a:pPr>
            <a:r>
              <a:rPr b="1" lang="ja-JP" sz="1800">
                <a:highlight>
                  <a:srgbClr val="DFE9FB"/>
                </a:highlight>
                <a:latin typeface="Meiryo"/>
                <a:ea typeface="Meiryo"/>
                <a:cs typeface="Meiryo"/>
                <a:sym typeface="Meiryo"/>
              </a:rPr>
              <a:t>OSPFの処理の流れは以下のようになります</a:t>
            </a:r>
            <a:endParaRPr b="1" sz="1800">
              <a:highlight>
                <a:srgbClr val="DFE9FB"/>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1"/>
          <p:cNvSpPr txBox="1"/>
          <p:nvPr>
            <p:ph idx="1" type="body"/>
          </p:nvPr>
        </p:nvSpPr>
        <p:spPr>
          <a:xfrm>
            <a:off x="609592" y="1566270"/>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Meiryo"/>
                <a:ea typeface="Meiryo"/>
                <a:cs typeface="Meiryo"/>
                <a:sym typeface="Meiryo"/>
              </a:rPr>
              <a:t>・RIPの場合は、いきなりRIPルートをマルチキャストで送りつけています。「同一ネットワーク上にRIPルータがいれば受け取ってくれるだろう」といった少しいい加減なRIPルートの送信を行っています。</a:t>
            </a:r>
            <a:endParaRPr sz="1800">
              <a:highlight>
                <a:srgbClr val="FFFFFF"/>
              </a:highlight>
              <a:latin typeface="Meiryo"/>
              <a:ea typeface="Meiryo"/>
              <a:cs typeface="Meiryo"/>
              <a:sym typeface="Meiryo"/>
            </a:endParaRPr>
          </a:p>
          <a:p>
            <a:pPr indent="0" lvl="0" marL="0" rtl="0" algn="l">
              <a:spcBef>
                <a:spcPts val="360"/>
              </a:spcBef>
              <a:spcAft>
                <a:spcPts val="0"/>
              </a:spcAft>
              <a:buNone/>
            </a:pPr>
            <a:r>
              <a:t/>
            </a:r>
            <a:endParaRPr sz="1800">
              <a:highlight>
                <a:srgbClr val="FFFFFF"/>
              </a:highlight>
              <a:latin typeface="Meiryo"/>
              <a:ea typeface="Meiryo"/>
              <a:cs typeface="Meiryo"/>
              <a:sym typeface="Meiryo"/>
            </a:endParaRPr>
          </a:p>
          <a:p>
            <a:pPr indent="0" lvl="0" marL="0" rtl="0" algn="l">
              <a:spcBef>
                <a:spcPts val="360"/>
              </a:spcBef>
              <a:spcAft>
                <a:spcPts val="0"/>
              </a:spcAft>
              <a:buNone/>
            </a:pPr>
            <a:r>
              <a:rPr lang="ja-JP" sz="1800">
                <a:highlight>
                  <a:srgbClr val="FFFFFF"/>
                </a:highlight>
                <a:latin typeface="Meiryo"/>
                <a:ea typeface="Meiryo"/>
                <a:cs typeface="Meiryo"/>
                <a:sym typeface="Meiryo"/>
              </a:rPr>
              <a:t>・それに対して</a:t>
            </a:r>
            <a:r>
              <a:rPr lang="ja-JP" sz="1800">
                <a:highlight>
                  <a:schemeClr val="lt1"/>
                </a:highlight>
                <a:latin typeface="Meiryo"/>
                <a:ea typeface="Meiryo"/>
                <a:cs typeface="Meiryo"/>
                <a:sym typeface="Meiryo"/>
              </a:rPr>
              <a:t>、</a:t>
            </a:r>
            <a:r>
              <a:rPr b="1" lang="ja-JP" sz="1800">
                <a:solidFill>
                  <a:srgbClr val="FF0000"/>
                </a:solidFill>
                <a:highlight>
                  <a:schemeClr val="lt1"/>
                </a:highlight>
                <a:latin typeface="Meiryo"/>
                <a:ea typeface="Meiryo"/>
                <a:cs typeface="Meiryo"/>
                <a:sym typeface="Meiryo"/>
              </a:rPr>
              <a:t>OSPFはまずネイバーを発見します。</a:t>
            </a:r>
            <a:r>
              <a:rPr lang="ja-JP" sz="1800">
                <a:highlight>
                  <a:srgbClr val="FFFFFF"/>
                </a:highlight>
                <a:latin typeface="Meiryo"/>
                <a:ea typeface="Meiryo"/>
                <a:cs typeface="Meiryo"/>
                <a:sym typeface="Meiryo"/>
              </a:rPr>
              <a:t>ネイバーとは同じネットワーク上の他のOSPFルータです。</a:t>
            </a:r>
            <a:endParaRPr sz="1800">
              <a:highlight>
                <a:srgbClr val="FFFFFF"/>
              </a:highlight>
              <a:latin typeface="Meiryo"/>
              <a:ea typeface="Meiryo"/>
              <a:cs typeface="Meiryo"/>
              <a:sym typeface="Meiryo"/>
            </a:endParaRPr>
          </a:p>
          <a:p>
            <a:pPr indent="0" lvl="0" marL="0" rtl="0" algn="l">
              <a:spcBef>
                <a:spcPts val="360"/>
              </a:spcBef>
              <a:spcAft>
                <a:spcPts val="0"/>
              </a:spcAft>
              <a:buNone/>
            </a:pPr>
            <a:r>
              <a:t/>
            </a:r>
            <a:endParaRPr sz="1800">
              <a:highlight>
                <a:srgbClr val="FFFFFF"/>
              </a:highlight>
              <a:latin typeface="Meiryo"/>
              <a:ea typeface="Meiryo"/>
              <a:cs typeface="Meiryo"/>
              <a:sym typeface="Meiryo"/>
            </a:endParaRPr>
          </a:p>
          <a:p>
            <a:pPr indent="0" lvl="0" marL="0" rtl="0" algn="l">
              <a:spcBef>
                <a:spcPts val="360"/>
              </a:spcBef>
              <a:spcAft>
                <a:spcPts val="0"/>
              </a:spcAft>
              <a:buNone/>
            </a:pPr>
            <a:r>
              <a:rPr lang="ja-JP" sz="1800">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OSPF Helloパケット</a:t>
            </a:r>
            <a:r>
              <a:rPr lang="ja-JP" sz="1800">
                <a:highlight>
                  <a:srgbClr val="FFFFFF"/>
                </a:highlight>
                <a:latin typeface="Meiryo"/>
                <a:ea typeface="Meiryo"/>
                <a:cs typeface="Meiryo"/>
                <a:sym typeface="Meiryo"/>
              </a:rPr>
              <a:t>によって、他のOSPFルータを見つけてネイバーとして認識し、ネイバーとの間でOSPFのやり取りを行います。</a:t>
            </a:r>
            <a:endParaRPr sz="1800"/>
          </a:p>
        </p:txBody>
      </p:sp>
      <p:sp>
        <p:nvSpPr>
          <p:cNvPr id="533" name="Google Shape;533;p61"/>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77800" rtl="0" algn="l">
              <a:lnSpc>
                <a:spcPct val="170000"/>
              </a:lnSpc>
              <a:spcBef>
                <a:spcPts val="2600"/>
              </a:spcBef>
              <a:spcAft>
                <a:spcPts val="1600"/>
              </a:spcAft>
              <a:buNone/>
            </a:pPr>
            <a:r>
              <a:rPr lang="ja-JP">
                <a:highlight>
                  <a:srgbClr val="FFFFFF"/>
                </a:highlight>
                <a:latin typeface="Meiryo"/>
                <a:ea typeface="Meiryo"/>
                <a:cs typeface="Meiryo"/>
                <a:sym typeface="Meiryo"/>
              </a:rPr>
              <a:t>OSPFネイバーの発見</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2"/>
          <p:cNvSpPr txBox="1"/>
          <p:nvPr>
            <p:ph idx="1" type="body"/>
          </p:nvPr>
        </p:nvSpPr>
        <p:spPr>
          <a:xfrm>
            <a:off x="609600" y="1579523"/>
            <a:ext cx="10972800" cy="3105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Meiryo"/>
                <a:ea typeface="Meiryo"/>
                <a:cs typeface="Meiryo"/>
                <a:sym typeface="Meiryo"/>
              </a:rPr>
              <a:t>・そして、</a:t>
            </a:r>
            <a:r>
              <a:rPr b="1" lang="ja-JP" sz="1800">
                <a:solidFill>
                  <a:srgbClr val="FF0000"/>
                </a:solidFill>
                <a:highlight>
                  <a:schemeClr val="lt1"/>
                </a:highlight>
                <a:latin typeface="Meiryo"/>
                <a:ea typeface="Meiryo"/>
                <a:cs typeface="Meiryo"/>
                <a:sym typeface="Meiryo"/>
              </a:rPr>
              <a:t>ネイバーとの間でLSAを交換して、LSDBの同期を取ります。</a:t>
            </a:r>
            <a:r>
              <a:rPr lang="ja-JP" sz="1800">
                <a:highlight>
                  <a:srgbClr val="FFFFFF"/>
                </a:highlight>
                <a:latin typeface="Meiryo"/>
                <a:ea typeface="Meiryo"/>
                <a:cs typeface="Meiryo"/>
                <a:sym typeface="Meiryo"/>
              </a:rPr>
              <a:t>そのときには、DDパケット、LSRパケット、LSUパケット、LSAckパケットを利用します。</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0" lvl="0" marL="0" rtl="0" algn="l">
              <a:spcBef>
                <a:spcPts val="360"/>
              </a:spcBef>
              <a:spcAft>
                <a:spcPts val="0"/>
              </a:spcAft>
              <a:buNone/>
            </a:pPr>
            <a:r>
              <a:rPr lang="ja-JP" sz="1800">
                <a:highlight>
                  <a:srgbClr val="FFFFFF"/>
                </a:highlight>
                <a:latin typeface="Meiryo"/>
                <a:ea typeface="Meiryo"/>
                <a:cs typeface="Meiryo"/>
                <a:sym typeface="Meiryo"/>
              </a:rPr>
              <a:t>・LSDBの同期をとるのは、基本的にネイバーなので同一ネットワーク上のOSPFルータ間です。</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0" lvl="0" marL="0" rtl="0" algn="l">
              <a:spcBef>
                <a:spcPts val="360"/>
              </a:spcBef>
              <a:spcAft>
                <a:spcPts val="0"/>
              </a:spcAft>
              <a:buNone/>
            </a:pPr>
            <a:r>
              <a:rPr lang="ja-JP" sz="1800">
                <a:highlight>
                  <a:srgbClr val="FFFFFF"/>
                </a:highlight>
                <a:latin typeface="Meiryo"/>
                <a:ea typeface="Meiryo"/>
                <a:cs typeface="Meiryo"/>
                <a:sym typeface="Meiryo"/>
              </a:rPr>
              <a:t>・同一ネットワーク上のOSPFルータでLSDBの同期を取っていき、最終的に同じエリアに所属するすべてのOSPFルータは同じLSDBを保持します。</a:t>
            </a:r>
            <a:endParaRPr sz="1800"/>
          </a:p>
        </p:txBody>
      </p:sp>
      <p:sp>
        <p:nvSpPr>
          <p:cNvPr id="540" name="Google Shape;540;p62"/>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marR="177800" rtl="0" algn="l">
              <a:lnSpc>
                <a:spcPct val="170000"/>
              </a:lnSpc>
              <a:spcBef>
                <a:spcPts val="2600"/>
              </a:spcBef>
              <a:spcAft>
                <a:spcPts val="1600"/>
              </a:spcAft>
              <a:buNone/>
            </a:pPr>
            <a:r>
              <a:rPr lang="ja-JP">
                <a:solidFill>
                  <a:srgbClr val="333333"/>
                </a:solidFill>
                <a:highlight>
                  <a:srgbClr val="FFFFFF"/>
                </a:highlight>
                <a:latin typeface="Meiryo"/>
                <a:ea typeface="Meiryo"/>
                <a:cs typeface="Meiryo"/>
                <a:sym typeface="Meiryo"/>
              </a:rPr>
              <a:t>LSDBの同期</a:t>
            </a:r>
            <a:endParaRPr/>
          </a:p>
        </p:txBody>
      </p:sp>
      <p:sp>
        <p:nvSpPr>
          <p:cNvPr id="541" name="Google Shape;541;p62"/>
          <p:cNvSpPr/>
          <p:nvPr/>
        </p:nvSpPr>
        <p:spPr>
          <a:xfrm>
            <a:off x="345600" y="5268975"/>
            <a:ext cx="11500800" cy="597900"/>
          </a:xfrm>
          <a:prstGeom prst="roundRect">
            <a:avLst>
              <a:gd fmla="val 16667" name="adj"/>
            </a:avLst>
          </a:prstGeom>
          <a:solidFill>
            <a:srgbClr val="DFE9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1800">
                <a:solidFill>
                  <a:schemeClr val="dk1"/>
                </a:solidFill>
                <a:highlight>
                  <a:srgbClr val="DFE9FB"/>
                </a:highlight>
                <a:latin typeface="Meiryo"/>
                <a:ea typeface="Meiryo"/>
                <a:cs typeface="Meiryo"/>
                <a:sym typeface="Meiryo"/>
              </a:rPr>
              <a:t>イーサネットのネットワークではすべてのネイバー間でLSDBの同期をとるわけではありません。DRとの間でLSDBの同期を取り、最終的に同一ネットワーク上のOSPFルータでLSDBは同期します。</a:t>
            </a:r>
            <a:endParaRPr b="1" sz="1800">
              <a:solidFill>
                <a:schemeClr val="dk1"/>
              </a:solidFill>
              <a:highlight>
                <a:srgbClr val="DFE9FB"/>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3"/>
          <p:cNvSpPr txBox="1"/>
          <p:nvPr>
            <p:ph idx="1" type="body"/>
          </p:nvPr>
        </p:nvSpPr>
        <p:spPr>
          <a:xfrm>
            <a:off x="609600" y="1579523"/>
            <a:ext cx="10972800" cy="3105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Meiryo"/>
                <a:ea typeface="Meiryo"/>
                <a:cs typeface="Meiryo"/>
                <a:sym typeface="Meiryo"/>
              </a:rPr>
              <a:t>・</a:t>
            </a:r>
            <a:r>
              <a:rPr lang="ja-JP" sz="1800">
                <a:solidFill>
                  <a:srgbClr val="1F1F1F"/>
                </a:solidFill>
                <a:highlight>
                  <a:srgbClr val="FFFFFF"/>
                </a:highlight>
                <a:latin typeface="Meiryo"/>
                <a:ea typeface="Meiryo"/>
                <a:cs typeface="Meiryo"/>
                <a:sym typeface="Meiryo"/>
              </a:rPr>
              <a:t>LSDBの同期が完了すると、</a:t>
            </a:r>
            <a:r>
              <a:rPr b="1" lang="ja-JP" sz="1800">
                <a:solidFill>
                  <a:srgbClr val="FF0000"/>
                </a:solidFill>
                <a:highlight>
                  <a:schemeClr val="lt1"/>
                </a:highlight>
                <a:latin typeface="Meiryo"/>
                <a:ea typeface="Meiryo"/>
                <a:cs typeface="Meiryo"/>
                <a:sym typeface="Meiryo"/>
              </a:rPr>
              <a:t>各OSPFルータはSPFアルゴリズムを実行して、それぞれ最適ルートを決定します。</a:t>
            </a:r>
            <a:r>
              <a:rPr lang="ja-JP" sz="1800">
                <a:solidFill>
                  <a:srgbClr val="1F1F1F"/>
                </a:solidFill>
                <a:highlight>
                  <a:srgbClr val="FFFFFF"/>
                </a:highlight>
                <a:latin typeface="Meiryo"/>
                <a:ea typeface="Meiryo"/>
                <a:cs typeface="Meiryo"/>
                <a:sym typeface="Meiryo"/>
              </a:rPr>
              <a:t>その際、メトリックとしてOSPFコストを利用します。</a:t>
            </a:r>
            <a:endParaRPr sz="1800">
              <a:solidFill>
                <a:srgbClr val="1F1F1F"/>
              </a:solidFill>
              <a:highlight>
                <a:srgbClr val="FFFFFF"/>
              </a:highlight>
              <a:latin typeface="Meiryo"/>
              <a:ea typeface="Meiryo"/>
              <a:cs typeface="Meiryo"/>
              <a:sym typeface="Meiryo"/>
            </a:endParaRPr>
          </a:p>
          <a:p>
            <a:pPr indent="0" lvl="0" marL="0" rtl="0" algn="l">
              <a:spcBef>
                <a:spcPts val="360"/>
              </a:spcBef>
              <a:spcAft>
                <a:spcPts val="0"/>
              </a:spcAft>
              <a:buNone/>
            </a:pPr>
            <a:r>
              <a:t/>
            </a:r>
            <a:endParaRPr sz="1800">
              <a:solidFill>
                <a:srgbClr val="1F1F1F"/>
              </a:solidFill>
              <a:highlight>
                <a:srgbClr val="FFFFFF"/>
              </a:highlight>
              <a:latin typeface="Meiryo"/>
              <a:ea typeface="Meiryo"/>
              <a:cs typeface="Meiryo"/>
              <a:sym typeface="Meiryo"/>
            </a:endParaRPr>
          </a:p>
          <a:p>
            <a:pPr indent="0" lvl="0" marL="0" rtl="0" algn="l">
              <a:spcBef>
                <a:spcPts val="360"/>
              </a:spcBef>
              <a:spcAft>
                <a:spcPts val="0"/>
              </a:spcAft>
              <a:buNone/>
            </a:pPr>
            <a:r>
              <a:rPr lang="ja-JP" sz="1800">
                <a:solidFill>
                  <a:srgbClr val="1F1F1F"/>
                </a:solidFill>
                <a:highlight>
                  <a:srgbClr val="FFFFFF"/>
                </a:highlight>
                <a:latin typeface="Meiryo"/>
                <a:ea typeface="Meiryo"/>
                <a:cs typeface="Meiryo"/>
                <a:sym typeface="Meiryo"/>
              </a:rPr>
              <a:t>・最適ルートをルーティングテーブルに登録して、IPパケットのルーティングができるようにします。</a:t>
            </a:r>
            <a:endParaRPr sz="1800">
              <a:solidFill>
                <a:srgbClr val="1F1F1F"/>
              </a:solidFill>
            </a:endParaRPr>
          </a:p>
        </p:txBody>
      </p:sp>
      <p:sp>
        <p:nvSpPr>
          <p:cNvPr id="548" name="Google Shape;548;p63"/>
          <p:cNvSpPr txBox="1"/>
          <p:nvPr>
            <p:ph type="title"/>
          </p:nvPr>
        </p:nvSpPr>
        <p:spPr>
          <a:xfrm>
            <a:off x="2366425" y="172925"/>
            <a:ext cx="10659900" cy="705600"/>
          </a:xfrm>
          <a:prstGeom prst="rect">
            <a:avLst/>
          </a:prstGeom>
        </p:spPr>
        <p:txBody>
          <a:bodyPr anchorCtr="0" anchor="ctr" bIns="45700" lIns="91425" spcFirstLastPara="1" rIns="91425" wrap="square" tIns="45700">
            <a:noAutofit/>
          </a:bodyPr>
          <a:lstStyle/>
          <a:p>
            <a:pPr indent="0" lvl="0" marL="0" marR="177800" rtl="0" algn="l">
              <a:lnSpc>
                <a:spcPct val="170000"/>
              </a:lnSpc>
              <a:spcBef>
                <a:spcPts val="2600"/>
              </a:spcBef>
              <a:spcAft>
                <a:spcPts val="1600"/>
              </a:spcAft>
              <a:buNone/>
            </a:pPr>
            <a:r>
              <a:rPr lang="ja-JP">
                <a:solidFill>
                  <a:srgbClr val="1F1F1F"/>
                </a:solidFill>
                <a:highlight>
                  <a:srgbClr val="FFFFFF"/>
                </a:highlight>
                <a:latin typeface="Meiryo"/>
                <a:ea typeface="Meiryo"/>
                <a:cs typeface="Meiryo"/>
                <a:sym typeface="Meiryo"/>
              </a:rPr>
              <a:t>SPFアルゴリズムを実行して、ルーティングテーブルに最適ルートを登録</a:t>
            </a:r>
            <a:endParaRPr>
              <a:solidFill>
                <a:srgbClr val="1F1F1F"/>
              </a:solidFill>
              <a:highlight>
                <a:srgbClr val="FFFFFF"/>
              </a:highlight>
              <a:latin typeface="Meiryo"/>
              <a:ea typeface="Meiryo"/>
              <a:cs typeface="Meiryo"/>
              <a:sym typeface="Meiry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4"/>
          <p:cNvSpPr txBox="1"/>
          <p:nvPr>
            <p:ph idx="1" type="body"/>
          </p:nvPr>
        </p:nvSpPr>
        <p:spPr>
          <a:xfrm>
            <a:off x="277975" y="1075449"/>
            <a:ext cx="10972800" cy="705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Meiryo"/>
                <a:ea typeface="Meiryo"/>
                <a:cs typeface="Meiryo"/>
                <a:sym typeface="Meiryo"/>
              </a:rPr>
              <a:t>・</a:t>
            </a:r>
            <a:r>
              <a:rPr lang="ja-JP" sz="1800">
                <a:highlight>
                  <a:srgbClr val="FFFFFF"/>
                </a:highlight>
                <a:latin typeface="Meiryo"/>
                <a:ea typeface="Meiryo"/>
                <a:cs typeface="Meiryo"/>
                <a:sym typeface="Meiryo"/>
              </a:rPr>
              <a:t>その後、</a:t>
            </a:r>
            <a:r>
              <a:rPr b="1" lang="ja-JP" sz="1800">
                <a:solidFill>
                  <a:srgbClr val="FF0000"/>
                </a:solidFill>
                <a:highlight>
                  <a:srgbClr val="FFFFFF"/>
                </a:highlight>
                <a:latin typeface="Meiryo"/>
                <a:ea typeface="Meiryo"/>
                <a:cs typeface="Meiryo"/>
                <a:sym typeface="Meiryo"/>
              </a:rPr>
              <a:t>定期的にHelloパケットを交換すること</a:t>
            </a:r>
            <a:r>
              <a:rPr lang="ja-JP" sz="1800">
                <a:highlight>
                  <a:srgbClr val="FFFFFF"/>
                </a:highlight>
                <a:latin typeface="Meiryo"/>
                <a:ea typeface="Meiryo"/>
                <a:cs typeface="Meiryo"/>
                <a:sym typeface="Meiryo"/>
              </a:rPr>
              <a:t>でネイバーが正常に稼働しているかどうかを確認しています。</a:t>
            </a:r>
            <a:endParaRPr sz="1800"/>
          </a:p>
        </p:txBody>
      </p:sp>
      <p:sp>
        <p:nvSpPr>
          <p:cNvPr id="555" name="Google Shape;555;p64"/>
          <p:cNvSpPr txBox="1"/>
          <p:nvPr>
            <p:ph type="title"/>
          </p:nvPr>
        </p:nvSpPr>
        <p:spPr>
          <a:xfrm>
            <a:off x="2366425" y="172925"/>
            <a:ext cx="10659900" cy="705600"/>
          </a:xfrm>
          <a:prstGeom prst="rect">
            <a:avLst/>
          </a:prstGeom>
        </p:spPr>
        <p:txBody>
          <a:bodyPr anchorCtr="0" anchor="ctr" bIns="45700" lIns="91425" spcFirstLastPara="1" rIns="91425" wrap="square" tIns="45700">
            <a:noAutofit/>
          </a:bodyPr>
          <a:lstStyle/>
          <a:p>
            <a:pPr indent="0" lvl="0" marL="0" marR="177800" rtl="0" algn="l">
              <a:lnSpc>
                <a:spcPct val="170000"/>
              </a:lnSpc>
              <a:spcBef>
                <a:spcPts val="2600"/>
              </a:spcBef>
              <a:spcAft>
                <a:spcPts val="1600"/>
              </a:spcAft>
              <a:buNone/>
            </a:pPr>
            <a:r>
              <a:rPr lang="ja-JP">
                <a:highlight>
                  <a:srgbClr val="FFFFFF"/>
                </a:highlight>
                <a:latin typeface="Meiryo"/>
                <a:ea typeface="Meiryo"/>
                <a:cs typeface="Meiryo"/>
                <a:sym typeface="Meiryo"/>
              </a:rPr>
              <a:t>ネイバーの維持</a:t>
            </a:r>
            <a:endParaRPr>
              <a:highlight>
                <a:srgbClr val="FFFFFF"/>
              </a:highlight>
              <a:latin typeface="Meiryo"/>
              <a:ea typeface="Meiryo"/>
              <a:cs typeface="Meiryo"/>
              <a:sym typeface="Meiryo"/>
            </a:endParaRPr>
          </a:p>
        </p:txBody>
      </p:sp>
      <p:pic>
        <p:nvPicPr>
          <p:cNvPr id="556" name="Google Shape;556;p64"/>
          <p:cNvPicPr preferRelativeResize="0"/>
          <p:nvPr/>
        </p:nvPicPr>
        <p:blipFill>
          <a:blip r:embed="rId3">
            <a:alphaModFix/>
          </a:blip>
          <a:stretch>
            <a:fillRect/>
          </a:stretch>
        </p:blipFill>
        <p:spPr>
          <a:xfrm>
            <a:off x="1817475" y="1489225"/>
            <a:ext cx="7893788" cy="4440249"/>
          </a:xfrm>
          <a:prstGeom prst="rect">
            <a:avLst/>
          </a:prstGeom>
          <a:noFill/>
          <a:ln>
            <a:noFill/>
          </a:ln>
        </p:spPr>
      </p:pic>
      <p:sp>
        <p:nvSpPr>
          <p:cNvPr id="557" name="Google Shape;557;p64"/>
          <p:cNvSpPr txBox="1"/>
          <p:nvPr/>
        </p:nvSpPr>
        <p:spPr>
          <a:xfrm>
            <a:off x="304825" y="5929475"/>
            <a:ext cx="1091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latin typeface="Meiryo"/>
                <a:ea typeface="Meiryo"/>
                <a:cs typeface="Meiryo"/>
                <a:sym typeface="Meiryo"/>
              </a:rPr>
              <a:t>・</a:t>
            </a:r>
            <a:r>
              <a:rPr lang="ja-JP" sz="1800">
                <a:solidFill>
                  <a:schemeClr val="dk1"/>
                </a:solidFill>
                <a:highlight>
                  <a:srgbClr val="FFFFFF"/>
                </a:highlight>
                <a:latin typeface="Meiryo"/>
                <a:ea typeface="Meiryo"/>
                <a:cs typeface="Meiryo"/>
                <a:sym typeface="Meiryo"/>
              </a:rPr>
              <a:t>もし、障害や新しいネットワークの追加など、ネットワーク構成の変化があった場合は、トリガードアップデートでその変更を通知します。その際には、LSUパケットを利用します。</a:t>
            </a:r>
            <a:endParaRPr sz="1800">
              <a:solidFill>
                <a:schemeClr val="dk1"/>
              </a:solidFill>
            </a:endParaRPr>
          </a:p>
        </p:txBody>
      </p:sp>
      <p:sp>
        <p:nvSpPr>
          <p:cNvPr id="558" name="Google Shape;558;p64"/>
          <p:cNvSpPr/>
          <p:nvPr/>
        </p:nvSpPr>
        <p:spPr>
          <a:xfrm>
            <a:off x="9645300" y="5223875"/>
            <a:ext cx="3833400" cy="70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JP"/>
              <a:t>※</a:t>
            </a:r>
            <a:r>
              <a:rPr b="1" lang="ja-JP" u="sng">
                <a:solidFill>
                  <a:schemeClr val="hlink"/>
                </a:solidFill>
                <a:hlinkClick r:id="rId4"/>
              </a:rPr>
              <a:t>参考リンク11</a:t>
            </a:r>
            <a:r>
              <a:rPr lang="ja-JP"/>
              <a:t>のサイトを参考すれば</a:t>
            </a:r>
            <a:br>
              <a:rPr lang="ja-JP"/>
            </a:br>
            <a:r>
              <a:rPr lang="ja-JP"/>
              <a:t>　もっと理解しやすくなれると考えいます</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5"/>
          <p:cNvSpPr txBox="1"/>
          <p:nvPr>
            <p:ph idx="1" type="body"/>
          </p:nvPr>
        </p:nvSpPr>
        <p:spPr>
          <a:xfrm>
            <a:off x="981550" y="2336774"/>
            <a:ext cx="10972800" cy="3967200"/>
          </a:xfrm>
          <a:prstGeom prst="rect">
            <a:avLst/>
          </a:prstGeom>
        </p:spPr>
        <p:txBody>
          <a:bodyPr anchorCtr="0" anchor="t" bIns="45700" lIns="91425" spcFirstLastPara="1" rIns="91425" wrap="square" tIns="45700">
            <a:normAutofit/>
          </a:bodyPr>
          <a:lstStyle/>
          <a:p>
            <a:pPr indent="-381000" lvl="0" marL="457200" rtl="0" algn="l">
              <a:lnSpc>
                <a:spcPct val="115000"/>
              </a:lnSpc>
              <a:spcBef>
                <a:spcPts val="180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①</a:t>
            </a:r>
            <a:r>
              <a:rPr lang="ja-JP" sz="2400">
                <a:solidFill>
                  <a:srgbClr val="333333"/>
                </a:solidFill>
                <a:highlight>
                  <a:srgbClr val="FFFFFF"/>
                </a:highlight>
                <a:latin typeface="Meiryo"/>
                <a:ea typeface="Meiryo"/>
                <a:cs typeface="Meiryo"/>
                <a:sym typeface="Meiryo"/>
              </a:rPr>
              <a:t>BGPのルーティングプロセスの有効化</a:t>
            </a:r>
            <a:br>
              <a:rPr lang="ja-JP" sz="2400">
                <a:solidFill>
                  <a:srgbClr val="333333"/>
                </a:solidFill>
                <a:highlight>
                  <a:srgbClr val="FFFFFF"/>
                </a:highlight>
                <a:latin typeface="Meiryo"/>
                <a:ea typeface="Meiryo"/>
                <a:cs typeface="Meiryo"/>
                <a:sym typeface="Meiryo"/>
              </a:rPr>
            </a:br>
            <a:endParaRPr sz="2400">
              <a:highlight>
                <a:srgbClr val="FFFFFF"/>
              </a:highlight>
              <a:latin typeface="Meiryo"/>
              <a:ea typeface="Meiryo"/>
              <a:cs typeface="Meiryo"/>
              <a:sym typeface="Meiryo"/>
            </a:endParaRPr>
          </a:p>
          <a:p>
            <a:pPr indent="-381000" lvl="0" marL="457200" rtl="0" algn="l">
              <a:lnSpc>
                <a:spcPct val="115000"/>
              </a:lnSpc>
              <a:spcBef>
                <a:spcPts val="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②</a:t>
            </a:r>
            <a:r>
              <a:rPr lang="ja-JP" sz="2400">
                <a:solidFill>
                  <a:srgbClr val="333333"/>
                </a:solidFill>
                <a:highlight>
                  <a:srgbClr val="FFFFFF"/>
                </a:highlight>
                <a:latin typeface="Meiryo"/>
                <a:ea typeface="Meiryo"/>
                <a:cs typeface="Meiryo"/>
                <a:sym typeface="Meiryo"/>
              </a:rPr>
              <a:t>ネイバーの設定</a:t>
            </a:r>
            <a:br>
              <a:rPr lang="ja-JP" sz="2400">
                <a:highlight>
                  <a:srgbClr val="FFFFFF"/>
                </a:highlight>
                <a:latin typeface="Meiryo"/>
                <a:ea typeface="Meiryo"/>
                <a:cs typeface="Meiryo"/>
                <a:sym typeface="Meiryo"/>
              </a:rPr>
            </a:br>
            <a:endParaRPr sz="2400">
              <a:highlight>
                <a:srgbClr val="FFFFFF"/>
              </a:highlight>
              <a:latin typeface="Meiryo"/>
              <a:ea typeface="Meiryo"/>
              <a:cs typeface="Meiryo"/>
              <a:sym typeface="Meiryo"/>
            </a:endParaRPr>
          </a:p>
          <a:p>
            <a:pPr indent="-381000" lvl="0" marL="457200" rtl="0" algn="l">
              <a:lnSpc>
                <a:spcPct val="115000"/>
              </a:lnSpc>
              <a:spcBef>
                <a:spcPts val="0"/>
              </a:spcBef>
              <a:spcAft>
                <a:spcPts val="0"/>
              </a:spcAft>
              <a:buClr>
                <a:schemeClr val="dk1"/>
              </a:buClr>
              <a:buSzPts val="2400"/>
              <a:buFont typeface="Meiryo"/>
              <a:buChar char="★"/>
            </a:pPr>
            <a:r>
              <a:rPr lang="ja-JP" sz="2400">
                <a:highlight>
                  <a:srgbClr val="FFFFFF"/>
                </a:highlight>
                <a:latin typeface="Meiryo"/>
                <a:ea typeface="Meiryo"/>
                <a:cs typeface="Meiryo"/>
                <a:sym typeface="Meiryo"/>
              </a:rPr>
              <a:t>③</a:t>
            </a:r>
            <a:r>
              <a:rPr lang="ja-JP" sz="2400">
                <a:solidFill>
                  <a:srgbClr val="333333"/>
                </a:solidFill>
                <a:highlight>
                  <a:srgbClr val="FFFFFF"/>
                </a:highlight>
                <a:latin typeface="Meiryo"/>
                <a:ea typeface="Meiryo"/>
                <a:cs typeface="Meiryo"/>
                <a:sym typeface="Meiryo"/>
              </a:rPr>
              <a:t>BGPルートの生成</a:t>
            </a:r>
            <a:endParaRPr sz="2400">
              <a:highlight>
                <a:srgbClr val="FFFFFF"/>
              </a:highlight>
              <a:latin typeface="Meiryo"/>
              <a:ea typeface="Meiryo"/>
              <a:cs typeface="Meiryo"/>
              <a:sym typeface="Meiryo"/>
            </a:endParaRPr>
          </a:p>
          <a:p>
            <a:pPr indent="0" lvl="0" marL="0" rtl="0" algn="l">
              <a:spcBef>
                <a:spcPts val="1400"/>
              </a:spcBef>
              <a:spcAft>
                <a:spcPts val="0"/>
              </a:spcAft>
              <a:buNone/>
            </a:pPr>
            <a:r>
              <a:t/>
            </a:r>
            <a:endParaRPr sz="1800">
              <a:latin typeface="Meiryo"/>
              <a:ea typeface="Meiryo"/>
              <a:cs typeface="Meiryo"/>
              <a:sym typeface="Meiryo"/>
            </a:endParaRPr>
          </a:p>
        </p:txBody>
      </p:sp>
      <p:sp>
        <p:nvSpPr>
          <p:cNvPr id="565" name="Google Shape;565;p65"/>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lnSpc>
                <a:spcPct val="110000"/>
              </a:lnSpc>
              <a:spcBef>
                <a:spcPts val="3000"/>
              </a:spcBef>
              <a:spcAft>
                <a:spcPts val="2600"/>
              </a:spcAft>
              <a:buNone/>
            </a:pPr>
            <a:r>
              <a:rPr lang="ja-JP">
                <a:highlight>
                  <a:srgbClr val="FFFFFF"/>
                </a:highlight>
                <a:latin typeface="Meiryo"/>
                <a:ea typeface="Meiryo"/>
                <a:cs typeface="Meiryo"/>
                <a:sym typeface="Meiryo"/>
              </a:rPr>
              <a:t>BGPの基本設定</a:t>
            </a:r>
            <a:endParaRPr>
              <a:latin typeface="Meiryo"/>
              <a:ea typeface="Meiryo"/>
              <a:cs typeface="Meiryo"/>
              <a:sym typeface="Meiryo"/>
            </a:endParaRPr>
          </a:p>
        </p:txBody>
      </p:sp>
      <p:sp>
        <p:nvSpPr>
          <p:cNvPr id="566" name="Google Shape;566;p65"/>
          <p:cNvSpPr txBox="1"/>
          <p:nvPr>
            <p:ph idx="1" type="body"/>
          </p:nvPr>
        </p:nvSpPr>
        <p:spPr>
          <a:xfrm>
            <a:off x="609600" y="1315750"/>
            <a:ext cx="10972800" cy="583800"/>
          </a:xfrm>
          <a:prstGeom prst="rect">
            <a:avLst/>
          </a:prstGeom>
          <a:solidFill>
            <a:srgbClr val="DFE9FB"/>
          </a:solidFill>
        </p:spPr>
        <p:txBody>
          <a:bodyPr anchorCtr="0" anchor="ctr" bIns="45700" lIns="91425" spcFirstLastPara="1" rIns="91425" wrap="square" tIns="45700">
            <a:normAutofit/>
          </a:bodyPr>
          <a:lstStyle/>
          <a:p>
            <a:pPr indent="0" lvl="0" marL="457200" rtl="0" algn="ctr">
              <a:lnSpc>
                <a:spcPct val="180000"/>
              </a:lnSpc>
              <a:spcBef>
                <a:spcPts val="0"/>
              </a:spcBef>
              <a:spcAft>
                <a:spcPts val="1400"/>
              </a:spcAft>
              <a:buNone/>
            </a:pPr>
            <a:r>
              <a:rPr b="1" lang="ja-JP" sz="1800">
                <a:solidFill>
                  <a:srgbClr val="333333"/>
                </a:solidFill>
                <a:highlight>
                  <a:srgbClr val="DFE9FB"/>
                </a:highlight>
                <a:latin typeface="Meiryo"/>
                <a:ea typeface="Meiryo"/>
                <a:cs typeface="Meiryo"/>
                <a:sym typeface="Meiryo"/>
              </a:rPr>
              <a:t>BGPの基本設定の流れは、次の通りです。</a:t>
            </a:r>
            <a:endParaRPr b="1" sz="1800">
              <a:highlight>
                <a:srgbClr val="DFE9FB"/>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idx="1" type="body"/>
          </p:nvPr>
        </p:nvSpPr>
        <p:spPr>
          <a:xfrm>
            <a:off x="280900" y="1478925"/>
            <a:ext cx="10972800" cy="13203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Arial"/>
                <a:ea typeface="Arial"/>
                <a:cs typeface="Arial"/>
                <a:sym typeface="Arial"/>
              </a:rPr>
              <a:t>・ルーティングプロトコルとは、</a:t>
            </a:r>
            <a:r>
              <a:rPr lang="ja-JP" sz="1800">
                <a:latin typeface="Arial"/>
                <a:ea typeface="Arial"/>
                <a:cs typeface="Arial"/>
                <a:sym typeface="Arial"/>
              </a:rPr>
              <a:t>ネットワーク上の経路選択を行う</a:t>
            </a:r>
            <a:r>
              <a:rPr b="1" lang="ja-JP" sz="1800">
                <a:solidFill>
                  <a:srgbClr val="FF0000"/>
                </a:solidFill>
                <a:latin typeface="Arial"/>
                <a:ea typeface="Arial"/>
                <a:cs typeface="Arial"/>
                <a:sym typeface="Arial"/>
              </a:rPr>
              <a:t>ルータ間の通信に用いられるプロトコル（通信規約）の一つ</a:t>
            </a:r>
            <a:r>
              <a:rPr lang="ja-JP" sz="1800">
                <a:highlight>
                  <a:srgbClr val="FFFFFF"/>
                </a:highlight>
                <a:latin typeface="Arial"/>
                <a:ea typeface="Arial"/>
                <a:cs typeface="Arial"/>
                <a:sym typeface="Arial"/>
              </a:rPr>
              <a:t>で、経路情報を交換するためのもの。 </a:t>
            </a:r>
            <a:endParaRPr sz="1800">
              <a:highlight>
                <a:srgbClr val="FFFFFF"/>
              </a:highlight>
              <a:latin typeface="Arial"/>
              <a:ea typeface="Arial"/>
              <a:cs typeface="Arial"/>
              <a:sym typeface="Arial"/>
            </a:endParaRPr>
          </a:p>
          <a:p>
            <a:pPr indent="0" lvl="0" marL="0" rtl="0" algn="l">
              <a:spcBef>
                <a:spcPts val="360"/>
              </a:spcBef>
              <a:spcAft>
                <a:spcPts val="0"/>
              </a:spcAft>
              <a:buNone/>
            </a:pPr>
            <a:r>
              <a:t/>
            </a:r>
            <a:endParaRPr sz="1800">
              <a:highlight>
                <a:srgbClr val="FFFFFF"/>
              </a:highlight>
              <a:latin typeface="Arial"/>
              <a:ea typeface="Arial"/>
              <a:cs typeface="Arial"/>
              <a:sym typeface="Arial"/>
            </a:endParaRPr>
          </a:p>
          <a:p>
            <a:pPr indent="0" lvl="0" marL="0" rtl="0" algn="l">
              <a:spcBef>
                <a:spcPts val="360"/>
              </a:spcBef>
              <a:spcAft>
                <a:spcPts val="0"/>
              </a:spcAft>
              <a:buNone/>
            </a:pPr>
            <a:r>
              <a:rPr lang="ja-JP" sz="1800">
                <a:highlight>
                  <a:srgbClr val="FFFFFF"/>
                </a:highlight>
                <a:latin typeface="Arial"/>
                <a:ea typeface="Arial"/>
                <a:cs typeface="Arial"/>
                <a:sym typeface="Arial"/>
              </a:rPr>
              <a:t>・通常はインターネット上でのルーティングに用いられるものを指す。</a:t>
            </a:r>
            <a:endParaRPr sz="3500"/>
          </a:p>
        </p:txBody>
      </p:sp>
      <p:sp>
        <p:nvSpPr>
          <p:cNvPr id="170" name="Google Shape;170;p21"/>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ja-JP">
                <a:highlight>
                  <a:srgbClr val="FFFFFF"/>
                </a:highlight>
                <a:latin typeface="Meiryo"/>
                <a:ea typeface="Meiryo"/>
                <a:cs typeface="Meiryo"/>
                <a:sym typeface="Meiryo"/>
              </a:rPr>
              <a:t>ルーティングプロトコルの概要と種類</a:t>
            </a:r>
            <a:endParaRPr sz="3300">
              <a:latin typeface="Meiryo"/>
              <a:ea typeface="Meiryo"/>
              <a:cs typeface="Meiryo"/>
              <a:sym typeface="Meiryo"/>
            </a:endParaRPr>
          </a:p>
        </p:txBody>
      </p:sp>
      <p:sp>
        <p:nvSpPr>
          <p:cNvPr id="171" name="Google Shape;171;p21"/>
          <p:cNvSpPr/>
          <p:nvPr/>
        </p:nvSpPr>
        <p:spPr>
          <a:xfrm>
            <a:off x="280900" y="106962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sp>
        <p:nvSpPr>
          <p:cNvPr id="172" name="Google Shape;172;p21"/>
          <p:cNvSpPr/>
          <p:nvPr/>
        </p:nvSpPr>
        <p:spPr>
          <a:xfrm>
            <a:off x="280900" y="2880150"/>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種類</a:t>
            </a:r>
            <a:endParaRPr b="1" i="0" sz="1200" u="none" cap="none" strike="noStrike">
              <a:solidFill>
                <a:srgbClr val="FFFFFF"/>
              </a:solidFill>
              <a:latin typeface="Meiryo"/>
              <a:ea typeface="Meiryo"/>
              <a:cs typeface="Meiryo"/>
              <a:sym typeface="Meiryo"/>
            </a:endParaRPr>
          </a:p>
        </p:txBody>
      </p:sp>
      <p:sp>
        <p:nvSpPr>
          <p:cNvPr id="173" name="Google Shape;173;p21"/>
          <p:cNvSpPr txBox="1"/>
          <p:nvPr/>
        </p:nvSpPr>
        <p:spPr>
          <a:xfrm>
            <a:off x="280900" y="3309625"/>
            <a:ext cx="11325900" cy="307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ja-JP" sz="1800">
                <a:solidFill>
                  <a:srgbClr val="202020"/>
                </a:solidFill>
                <a:highlight>
                  <a:srgbClr val="FFFFFF"/>
                </a:highlight>
                <a:latin typeface="Verdana"/>
                <a:ea typeface="Verdana"/>
                <a:cs typeface="Verdana"/>
                <a:sym typeface="Verdana"/>
              </a:rPr>
              <a:t>・</a:t>
            </a:r>
            <a:r>
              <a:rPr lang="ja-JP" sz="1800">
                <a:solidFill>
                  <a:srgbClr val="202020"/>
                </a:solidFill>
                <a:highlight>
                  <a:srgbClr val="FFFFFF"/>
                </a:highlight>
                <a:latin typeface="Verdana"/>
                <a:ea typeface="Verdana"/>
                <a:cs typeface="Verdana"/>
                <a:sym typeface="Verdana"/>
              </a:rPr>
              <a:t>インターネットのような独立した複数のネットワークが相互接続された大規模なネットワークでは、</a:t>
            </a:r>
            <a:r>
              <a:rPr b="1" lang="ja-JP" sz="1800">
                <a:solidFill>
                  <a:srgbClr val="FF0000"/>
                </a:solidFill>
                <a:highlight>
                  <a:srgbClr val="FFFFFF"/>
                </a:highlight>
                <a:latin typeface="Verdana"/>
                <a:ea typeface="Verdana"/>
                <a:cs typeface="Verdana"/>
                <a:sym typeface="Verdana"/>
              </a:rPr>
              <a:t>二　種類（EGP、IGP）</a:t>
            </a:r>
            <a:r>
              <a:rPr lang="ja-JP" sz="1800">
                <a:solidFill>
                  <a:srgbClr val="202020"/>
                </a:solidFill>
                <a:highlight>
                  <a:srgbClr val="FFFFFF"/>
                </a:highlight>
                <a:latin typeface="Verdana"/>
                <a:ea typeface="Verdana"/>
                <a:cs typeface="Verdana"/>
                <a:sym typeface="Verdana"/>
              </a:rPr>
              <a:t>のルーティングプロトコルが用いられる：</a:t>
            </a:r>
            <a:endParaRPr sz="1800">
              <a:solidFill>
                <a:srgbClr val="202020"/>
              </a:solidFill>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rPr lang="ja-JP" sz="1800">
                <a:solidFill>
                  <a:srgbClr val="202020"/>
                </a:solidFill>
                <a:highlight>
                  <a:srgbClr val="FFFFFF"/>
                </a:highlight>
                <a:latin typeface="Verdana"/>
                <a:ea typeface="Verdana"/>
                <a:cs typeface="Verdana"/>
                <a:sym typeface="Verdana"/>
              </a:rPr>
              <a:t>　①</a:t>
            </a:r>
            <a:r>
              <a:rPr b="1" lang="ja-JP" sz="1800">
                <a:solidFill>
                  <a:srgbClr val="FF0000"/>
                </a:solidFill>
                <a:highlight>
                  <a:srgbClr val="FFFFFF"/>
                </a:highlight>
                <a:uFill>
                  <a:noFill/>
                </a:uFill>
                <a:latin typeface="Verdana"/>
                <a:ea typeface="Verdana"/>
                <a:cs typeface="Verdana"/>
                <a:sym typeface="Verdana"/>
                <a:hlinkClick r:id="rId3">
                  <a:extLst>
                    <a:ext uri="{A12FA001-AC4F-418D-AE19-62706E023703}">
                      <ahyp:hlinkClr val="tx"/>
                    </a:ext>
                  </a:extLst>
                </a:hlinkClick>
              </a:rPr>
              <a:t>AS</a:t>
            </a:r>
            <a:r>
              <a:rPr b="1" lang="ja-JP" sz="1800">
                <a:solidFill>
                  <a:srgbClr val="FF0000"/>
                </a:solidFill>
                <a:highlight>
                  <a:srgbClr val="FFFFFF"/>
                </a:highlight>
                <a:latin typeface="Verdana"/>
                <a:ea typeface="Verdana"/>
                <a:cs typeface="Verdana"/>
                <a:sym typeface="Verdana"/>
              </a:rPr>
              <a:t>（</a:t>
            </a:r>
            <a:r>
              <a:rPr b="1" lang="ja-JP" sz="1800">
                <a:solidFill>
                  <a:srgbClr val="FF0000"/>
                </a:solidFill>
                <a:highlight>
                  <a:srgbClr val="FFFFFF"/>
                </a:highlight>
                <a:latin typeface="Verdana"/>
                <a:ea typeface="Verdana"/>
                <a:cs typeface="Verdana"/>
                <a:sym typeface="Verdana"/>
              </a:rPr>
              <a:t>Autonomous　System）間</a:t>
            </a:r>
            <a:r>
              <a:rPr lang="ja-JP" sz="1800">
                <a:solidFill>
                  <a:srgbClr val="202020"/>
                </a:solidFill>
                <a:highlight>
                  <a:srgbClr val="FFFFFF"/>
                </a:highlight>
                <a:latin typeface="Verdana"/>
                <a:ea typeface="Verdana"/>
                <a:cs typeface="Verdana"/>
                <a:sym typeface="Verdana"/>
              </a:rPr>
              <a:t>の経路情報の交換を行う</a:t>
            </a:r>
            <a:r>
              <a:rPr b="1" lang="ja-JP" sz="1800">
                <a:solidFill>
                  <a:srgbClr val="FF0000"/>
                </a:solidFill>
                <a:highlight>
                  <a:srgbClr val="FFFFFF"/>
                </a:highlight>
                <a:uFill>
                  <a:noFill/>
                </a:uFill>
                <a:latin typeface="Verdana"/>
                <a:ea typeface="Verdana"/>
                <a:cs typeface="Verdana"/>
                <a:sym typeface="Verdana"/>
                <a:hlinkClick r:id="rId4">
                  <a:extLst>
                    <a:ext uri="{A12FA001-AC4F-418D-AE19-62706E023703}">
                      <ahyp:hlinkClr val="tx"/>
                    </a:ext>
                  </a:extLst>
                </a:hlinkClick>
              </a:rPr>
              <a:t>EGP</a:t>
            </a:r>
            <a:r>
              <a:rPr lang="ja-JP" sz="1800">
                <a:solidFill>
                  <a:srgbClr val="202020"/>
                </a:solidFill>
                <a:highlight>
                  <a:srgbClr val="FFFFFF"/>
                </a:highlight>
                <a:latin typeface="Verdana"/>
                <a:ea typeface="Verdana"/>
                <a:cs typeface="Verdana"/>
                <a:sym typeface="Verdana"/>
              </a:rPr>
              <a:t>（Exterior Gateway Protocol）</a:t>
            </a:r>
            <a:r>
              <a:rPr lang="ja-JP" sz="1800">
                <a:solidFill>
                  <a:srgbClr val="202020"/>
                </a:solidFill>
                <a:highlight>
                  <a:srgbClr val="FFFFFF"/>
                </a:highlight>
                <a:latin typeface="Verdana"/>
                <a:ea typeface="Verdana"/>
                <a:cs typeface="Verdana"/>
                <a:sym typeface="Verdana"/>
              </a:rPr>
              <a:t>。</a:t>
            </a:r>
            <a:endParaRPr sz="1800">
              <a:solidFill>
                <a:srgbClr val="202020"/>
              </a:solidFill>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t/>
            </a:r>
            <a:endParaRPr sz="1800">
              <a:solidFill>
                <a:srgbClr val="202020"/>
              </a:solidFill>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t/>
            </a:r>
            <a:endParaRPr sz="1800">
              <a:solidFill>
                <a:srgbClr val="202020"/>
              </a:solidFill>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rPr lang="ja-JP" sz="1800">
                <a:solidFill>
                  <a:srgbClr val="202020"/>
                </a:solidFill>
                <a:highlight>
                  <a:srgbClr val="FFFFFF"/>
                </a:highlight>
                <a:latin typeface="Verdana"/>
                <a:ea typeface="Verdana"/>
                <a:cs typeface="Verdana"/>
                <a:sym typeface="Verdana"/>
              </a:rPr>
              <a:t>　②</a:t>
            </a:r>
            <a:r>
              <a:rPr b="1" lang="ja-JP" sz="1800">
                <a:solidFill>
                  <a:srgbClr val="FF0000"/>
                </a:solidFill>
                <a:highlight>
                  <a:srgbClr val="FFFFFF"/>
                </a:highlight>
                <a:latin typeface="Verdana"/>
                <a:ea typeface="Verdana"/>
                <a:cs typeface="Verdana"/>
                <a:sym typeface="Verdana"/>
              </a:rPr>
              <a:t>AS内</a:t>
            </a:r>
            <a:r>
              <a:rPr lang="ja-JP" sz="1800">
                <a:solidFill>
                  <a:srgbClr val="202020"/>
                </a:solidFill>
                <a:highlight>
                  <a:srgbClr val="FFFFFF"/>
                </a:highlight>
                <a:latin typeface="Verdana"/>
                <a:ea typeface="Verdana"/>
                <a:cs typeface="Verdana"/>
                <a:sym typeface="Verdana"/>
              </a:rPr>
              <a:t>の経路情報の交換を行う</a:t>
            </a:r>
            <a:r>
              <a:rPr b="1" lang="ja-JP" sz="1800">
                <a:solidFill>
                  <a:srgbClr val="FF0000"/>
                </a:solidFill>
                <a:highlight>
                  <a:srgbClr val="FFFFFF"/>
                </a:highlight>
                <a:latin typeface="Verdana"/>
                <a:ea typeface="Verdana"/>
                <a:cs typeface="Verdana"/>
                <a:sym typeface="Verdana"/>
              </a:rPr>
              <a:t>IGP</a:t>
            </a:r>
            <a:r>
              <a:rPr lang="ja-JP" sz="1800">
                <a:solidFill>
                  <a:srgbClr val="202020"/>
                </a:solidFill>
                <a:highlight>
                  <a:srgbClr val="FFFFFF"/>
                </a:highlight>
                <a:latin typeface="Verdana"/>
                <a:ea typeface="Verdana"/>
                <a:cs typeface="Verdana"/>
                <a:sym typeface="Verdana"/>
              </a:rPr>
              <a:t>（Interior Gateway Protocol）。</a:t>
            </a:r>
            <a:endParaRPr sz="1800">
              <a:solidFill>
                <a:srgbClr val="202020"/>
              </a:solidFill>
              <a:highlight>
                <a:srgbClr val="FFFFFF"/>
              </a:highlight>
              <a:latin typeface="Verdana"/>
              <a:ea typeface="Verdana"/>
              <a:cs typeface="Verdana"/>
              <a:sym typeface="Verdana"/>
            </a:endParaRPr>
          </a:p>
          <a:p>
            <a:pPr indent="0" lvl="0" marL="0" rtl="0" algn="just">
              <a:lnSpc>
                <a:spcPct val="115000"/>
              </a:lnSpc>
              <a:spcBef>
                <a:spcPts val="1100"/>
              </a:spcBef>
              <a:spcAft>
                <a:spcPts val="1100"/>
              </a:spcAft>
              <a:buNone/>
            </a:pPr>
            <a:r>
              <a:rPr lang="ja-JP" sz="1800">
                <a:solidFill>
                  <a:srgbClr val="202020"/>
                </a:solidFill>
                <a:highlight>
                  <a:srgbClr val="FFFFFF"/>
                </a:highlight>
                <a:latin typeface="Verdana"/>
                <a:ea typeface="Verdana"/>
                <a:cs typeface="Verdana"/>
                <a:sym typeface="Verdana"/>
              </a:rPr>
              <a:t>　　　</a:t>
            </a:r>
            <a:endParaRPr sz="1800">
              <a:solidFill>
                <a:srgbClr val="202020"/>
              </a:solidFill>
              <a:highlight>
                <a:srgbClr val="FFFFFF"/>
              </a:highlight>
              <a:latin typeface="Verdana"/>
              <a:ea typeface="Verdana"/>
              <a:cs typeface="Verdana"/>
              <a:sym typeface="Verdana"/>
            </a:endParaRPr>
          </a:p>
        </p:txBody>
      </p:sp>
      <p:sp>
        <p:nvSpPr>
          <p:cNvPr id="174" name="Google Shape;174;p21"/>
          <p:cNvSpPr txBox="1"/>
          <p:nvPr/>
        </p:nvSpPr>
        <p:spPr>
          <a:xfrm>
            <a:off x="999775" y="4458925"/>
            <a:ext cx="100500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100"/>
              </a:spcAft>
              <a:buNone/>
            </a:pPr>
            <a:r>
              <a:rPr lang="ja-JP" sz="1800">
                <a:solidFill>
                  <a:srgbClr val="202020"/>
                </a:solidFill>
                <a:highlight>
                  <a:srgbClr val="FFF2CC"/>
                </a:highlight>
                <a:latin typeface="Verdana"/>
                <a:ea typeface="Verdana"/>
                <a:cs typeface="Verdana"/>
                <a:sym typeface="Verdana"/>
              </a:rPr>
              <a:t>※インターネットにおけるEGPはもともと「EGP」という名称のプロトコルが使われていたが、　</a:t>
            </a:r>
            <a:r>
              <a:rPr lang="ja-JP" sz="1800">
                <a:solidFill>
                  <a:srgbClr val="202020"/>
                </a:solidFill>
                <a:highlight>
                  <a:srgbClr val="FFF2CC"/>
                </a:highlight>
                <a:latin typeface="Verdana"/>
                <a:ea typeface="Verdana"/>
                <a:cs typeface="Verdana"/>
                <a:sym typeface="Verdana"/>
              </a:rPr>
              <a:t>現</a:t>
            </a:r>
            <a:r>
              <a:rPr lang="ja-JP" sz="1800">
                <a:solidFill>
                  <a:srgbClr val="202020"/>
                </a:solidFill>
                <a:highlight>
                  <a:srgbClr val="FFF2CC"/>
                </a:highlight>
                <a:latin typeface="Verdana"/>
                <a:ea typeface="Verdana"/>
                <a:cs typeface="Verdana"/>
                <a:sym typeface="Verdana"/>
              </a:rPr>
              <a:t>在では</a:t>
            </a:r>
            <a:r>
              <a:rPr b="1" lang="ja-JP" sz="1800">
                <a:solidFill>
                  <a:srgbClr val="FF0000"/>
                </a:solidFill>
                <a:highlight>
                  <a:srgbClr val="FFF2CC"/>
                </a:highlight>
                <a:uFill>
                  <a:noFill/>
                </a:uFill>
                <a:latin typeface="Verdana"/>
                <a:ea typeface="Verdana"/>
                <a:cs typeface="Verdana"/>
                <a:sym typeface="Verdana"/>
                <a:hlinkClick r:id="rId5">
                  <a:extLst>
                    <a:ext uri="{A12FA001-AC4F-418D-AE19-62706E023703}">
                      <ahyp:hlinkClr val="tx"/>
                    </a:ext>
                  </a:extLst>
                </a:hlinkClick>
              </a:rPr>
              <a:t>BGP</a:t>
            </a:r>
            <a:r>
              <a:rPr lang="ja-JP" sz="1800">
                <a:solidFill>
                  <a:srgbClr val="202020"/>
                </a:solidFill>
                <a:highlight>
                  <a:srgbClr val="FFF2CC"/>
                </a:highlight>
                <a:latin typeface="Verdana"/>
                <a:ea typeface="Verdana"/>
                <a:cs typeface="Verdana"/>
                <a:sym typeface="Verdana"/>
              </a:rPr>
              <a:t>（Border Gateway Protocol）に置き換えられた。</a:t>
            </a:r>
            <a:endParaRPr sz="1800">
              <a:solidFill>
                <a:srgbClr val="202020"/>
              </a:solidFill>
              <a:highlight>
                <a:srgbClr val="FFF2CC"/>
              </a:highlight>
              <a:latin typeface="Verdana"/>
              <a:ea typeface="Verdana"/>
              <a:cs typeface="Verdana"/>
              <a:sym typeface="Verdan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6"/>
          <p:cNvSpPr txBox="1"/>
          <p:nvPr>
            <p:ph idx="1" type="body"/>
          </p:nvPr>
        </p:nvSpPr>
        <p:spPr>
          <a:xfrm>
            <a:off x="623400" y="1340771"/>
            <a:ext cx="10972800" cy="12618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Meiryo"/>
                <a:ea typeface="Meiryo"/>
                <a:cs typeface="Meiryo"/>
                <a:sym typeface="Meiryo"/>
              </a:rPr>
              <a:t>・BGPの設定では、</a:t>
            </a:r>
            <a:r>
              <a:rPr b="1" lang="ja-JP" sz="1800">
                <a:solidFill>
                  <a:srgbClr val="FF0000"/>
                </a:solidFill>
                <a:highlight>
                  <a:srgbClr val="FFFFFF"/>
                </a:highlight>
                <a:latin typeface="Meiryo"/>
                <a:ea typeface="Meiryo"/>
                <a:cs typeface="Meiryo"/>
                <a:sym typeface="Meiryo"/>
              </a:rPr>
              <a:t>最初にBGPルーティングプロセスを有効化します</a:t>
            </a:r>
            <a:r>
              <a:rPr lang="ja-JP" sz="1800">
                <a:highlight>
                  <a:srgbClr val="FFFFFF"/>
                </a:highlight>
                <a:latin typeface="Meiryo"/>
                <a:ea typeface="Meiryo"/>
                <a:cs typeface="Meiryo"/>
                <a:sym typeface="Meiryo"/>
              </a:rPr>
              <a:t>。グローバルコンフィグレーションモードで次のコマンドを入力します。</a:t>
            </a:r>
            <a:endParaRPr sz="1800"/>
          </a:p>
        </p:txBody>
      </p:sp>
      <p:sp>
        <p:nvSpPr>
          <p:cNvPr id="573" name="Google Shape;573;p66"/>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177800" marR="177800" rtl="0" algn="l">
              <a:lnSpc>
                <a:spcPct val="170000"/>
              </a:lnSpc>
              <a:spcBef>
                <a:spcPts val="2600"/>
              </a:spcBef>
              <a:spcAft>
                <a:spcPts val="1600"/>
              </a:spcAft>
              <a:buNone/>
            </a:pPr>
            <a:r>
              <a:rPr lang="ja-JP">
                <a:highlight>
                  <a:srgbClr val="FFFFFF"/>
                </a:highlight>
                <a:latin typeface="Meiryo"/>
                <a:ea typeface="Meiryo"/>
                <a:cs typeface="Meiryo"/>
                <a:sym typeface="Meiryo"/>
              </a:rPr>
              <a:t>BGPルーティングプロセスの有効化</a:t>
            </a:r>
            <a:endParaRPr/>
          </a:p>
        </p:txBody>
      </p:sp>
      <p:pic>
        <p:nvPicPr>
          <p:cNvPr id="574" name="Google Shape;574;p66"/>
          <p:cNvPicPr preferRelativeResize="0"/>
          <p:nvPr/>
        </p:nvPicPr>
        <p:blipFill>
          <a:blip r:embed="rId3">
            <a:alphaModFix/>
          </a:blip>
          <a:stretch>
            <a:fillRect/>
          </a:stretch>
        </p:blipFill>
        <p:spPr>
          <a:xfrm>
            <a:off x="1571625" y="2104996"/>
            <a:ext cx="9048750" cy="2447925"/>
          </a:xfrm>
          <a:prstGeom prst="rect">
            <a:avLst/>
          </a:prstGeom>
          <a:noFill/>
          <a:ln>
            <a:noFill/>
          </a:ln>
        </p:spPr>
      </p:pic>
      <p:sp>
        <p:nvSpPr>
          <p:cNvPr id="575" name="Google Shape;575;p66"/>
          <p:cNvSpPr txBox="1"/>
          <p:nvPr/>
        </p:nvSpPr>
        <p:spPr>
          <a:xfrm>
            <a:off x="623400" y="4828450"/>
            <a:ext cx="1097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latin typeface="Meiryo"/>
                <a:ea typeface="Meiryo"/>
                <a:cs typeface="Meiryo"/>
                <a:sym typeface="Meiryo"/>
              </a:rPr>
              <a:t>・</a:t>
            </a:r>
            <a:r>
              <a:rPr lang="ja-JP" sz="1800">
                <a:solidFill>
                  <a:schemeClr val="dk1"/>
                </a:solidFill>
                <a:highlight>
                  <a:srgbClr val="FFFFFF"/>
                </a:highlight>
                <a:latin typeface="Meiryo"/>
                <a:ea typeface="Meiryo"/>
                <a:cs typeface="Meiryo"/>
                <a:sym typeface="Meiryo"/>
              </a:rPr>
              <a:t>BGPルーティングプロセスは</a:t>
            </a:r>
            <a:r>
              <a:rPr b="1" lang="ja-JP" sz="1800">
                <a:solidFill>
                  <a:srgbClr val="FF0000"/>
                </a:solidFill>
                <a:highlight>
                  <a:srgbClr val="FFFFFF"/>
                </a:highlight>
                <a:latin typeface="Meiryo"/>
                <a:ea typeface="Meiryo"/>
                <a:cs typeface="Meiryo"/>
                <a:sym typeface="Meiryo"/>
              </a:rPr>
              <a:t>一つしか有効にできません</a:t>
            </a:r>
            <a:r>
              <a:rPr lang="ja-JP" sz="1800">
                <a:solidFill>
                  <a:schemeClr val="dk1"/>
                </a:solidFill>
                <a:highlight>
                  <a:srgbClr val="FFFFFF"/>
                </a:highlight>
                <a:latin typeface="Meiryo"/>
                <a:ea typeface="Meiryo"/>
                <a:cs typeface="Meiryo"/>
                <a:sym typeface="Meiryo"/>
              </a:rPr>
              <a:t>。</a:t>
            </a:r>
            <a:endParaRPr sz="18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7"/>
          <p:cNvSpPr txBox="1"/>
          <p:nvPr>
            <p:ph idx="1" type="body"/>
          </p:nvPr>
        </p:nvSpPr>
        <p:spPr>
          <a:xfrm>
            <a:off x="623392" y="1340770"/>
            <a:ext cx="10972800" cy="4526100"/>
          </a:xfrm>
          <a:prstGeom prst="rect">
            <a:avLst/>
          </a:prstGeom>
        </p:spPr>
        <p:txBody>
          <a:bodyPr anchorCtr="0" anchor="t" bIns="45700" lIns="91425" spcFirstLastPara="1" rIns="91425" wrap="square" tIns="45700">
            <a:normAutofit/>
          </a:bodyPr>
          <a:lstStyle/>
          <a:p>
            <a:pPr indent="0" lvl="0" marL="0" rtl="0" algn="l">
              <a:lnSpc>
                <a:spcPct val="180000"/>
              </a:lnSpc>
              <a:spcBef>
                <a:spcPts val="0"/>
              </a:spcBef>
              <a:spcAft>
                <a:spcPts val="1400"/>
              </a:spcAft>
              <a:buNone/>
            </a:pPr>
            <a:r>
              <a:rPr lang="ja-JP" sz="1800">
                <a:highlight>
                  <a:srgbClr val="FFFFFF"/>
                </a:highlight>
                <a:latin typeface="Meiryo"/>
                <a:ea typeface="Meiryo"/>
                <a:cs typeface="Meiryo"/>
                <a:sym typeface="Meiryo"/>
              </a:rPr>
              <a:t>・次に、</a:t>
            </a:r>
            <a:r>
              <a:rPr b="1" lang="ja-JP" sz="1800">
                <a:solidFill>
                  <a:srgbClr val="FF0000"/>
                </a:solidFill>
                <a:highlight>
                  <a:srgbClr val="FFFFFF"/>
                </a:highlight>
                <a:latin typeface="Meiryo"/>
                <a:ea typeface="Meiryo"/>
                <a:cs typeface="Meiryo"/>
                <a:sym typeface="Meiryo"/>
              </a:rPr>
              <a:t>BGPでルート情報を交換するBGPネイバーを設定します</a:t>
            </a:r>
            <a:r>
              <a:rPr lang="ja-JP" sz="1800">
                <a:highlight>
                  <a:srgbClr val="FFFFFF"/>
                </a:highlight>
                <a:latin typeface="Meiryo"/>
                <a:ea typeface="Meiryo"/>
                <a:cs typeface="Meiryo"/>
                <a:sym typeface="Meiryo"/>
              </a:rPr>
              <a:t>。OSPFなどのIGPと異なりBGPでは、ネイバーを明示的に手動で設定します。BGPのコンフィグレーションモードで次のコマンドを入力します。</a:t>
            </a:r>
            <a:endParaRPr sz="1800"/>
          </a:p>
        </p:txBody>
      </p:sp>
      <p:sp>
        <p:nvSpPr>
          <p:cNvPr id="582" name="Google Shape;582;p67"/>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177800" marR="177800" rtl="0" algn="l">
              <a:lnSpc>
                <a:spcPct val="170000"/>
              </a:lnSpc>
              <a:spcBef>
                <a:spcPts val="2600"/>
              </a:spcBef>
              <a:spcAft>
                <a:spcPts val="1600"/>
              </a:spcAft>
              <a:buNone/>
            </a:pPr>
            <a:r>
              <a:rPr lang="ja-JP">
                <a:highlight>
                  <a:srgbClr val="FFFFFF"/>
                </a:highlight>
                <a:latin typeface="Meiryo"/>
                <a:ea typeface="Meiryo"/>
                <a:cs typeface="Meiryo"/>
                <a:sym typeface="Meiryo"/>
              </a:rPr>
              <a:t>BGPネイバーの設定①</a:t>
            </a:r>
            <a:endParaRPr/>
          </a:p>
        </p:txBody>
      </p:sp>
      <p:pic>
        <p:nvPicPr>
          <p:cNvPr id="583" name="Google Shape;583;p67"/>
          <p:cNvPicPr preferRelativeResize="0"/>
          <p:nvPr/>
        </p:nvPicPr>
        <p:blipFill>
          <a:blip r:embed="rId3">
            <a:alphaModFix/>
          </a:blip>
          <a:stretch>
            <a:fillRect/>
          </a:stretch>
        </p:blipFill>
        <p:spPr>
          <a:xfrm>
            <a:off x="1552088" y="2709388"/>
            <a:ext cx="9115425" cy="3057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8"/>
          <p:cNvSpPr txBox="1"/>
          <p:nvPr>
            <p:ph idx="1" type="body"/>
          </p:nvPr>
        </p:nvSpPr>
        <p:spPr>
          <a:xfrm>
            <a:off x="623400" y="1340771"/>
            <a:ext cx="10972800" cy="1248600"/>
          </a:xfrm>
          <a:prstGeom prst="rect">
            <a:avLst/>
          </a:prstGeom>
        </p:spPr>
        <p:txBody>
          <a:bodyPr anchorCtr="0" anchor="t" bIns="45700" lIns="91425" spcFirstLastPara="1" rIns="91425" wrap="square" tIns="45700">
            <a:normAutofit/>
          </a:bodyPr>
          <a:lstStyle/>
          <a:p>
            <a:pPr indent="0" lvl="0" marL="0" rtl="0" algn="l">
              <a:lnSpc>
                <a:spcPct val="180000"/>
              </a:lnSpc>
              <a:spcBef>
                <a:spcPts val="0"/>
              </a:spcBef>
              <a:spcAft>
                <a:spcPts val="1400"/>
              </a:spcAft>
              <a:buNone/>
            </a:pPr>
            <a:r>
              <a:rPr lang="ja-JP" sz="1800">
                <a:highlight>
                  <a:srgbClr val="FFFFFF"/>
                </a:highlight>
                <a:latin typeface="Meiryo"/>
                <a:ea typeface="Meiryo"/>
                <a:cs typeface="Meiryo"/>
                <a:sym typeface="Meiryo"/>
              </a:rPr>
              <a:t>・</a:t>
            </a:r>
            <a:r>
              <a:rPr b="1" lang="ja-JP" sz="1800">
                <a:highlight>
                  <a:srgbClr val="FFFFFF"/>
                </a:highlight>
                <a:latin typeface="Meiryo"/>
                <a:ea typeface="Meiryo"/>
                <a:cs typeface="Meiryo"/>
                <a:sym typeface="Meiryo"/>
              </a:rPr>
              <a:t>EBGPネイバー、IBGPネイバー</a:t>
            </a:r>
            <a:r>
              <a:rPr lang="ja-JP" sz="1800">
                <a:highlight>
                  <a:srgbClr val="FFFFFF"/>
                </a:highlight>
                <a:latin typeface="Meiryo"/>
                <a:ea typeface="Meiryo"/>
                <a:cs typeface="Meiryo"/>
                <a:sym typeface="Meiryo"/>
              </a:rPr>
              <a:t>はrouter bgpコマンドのAS番号とneighbor remote-asコマンドのAS番号によって決まります。</a:t>
            </a:r>
            <a:endParaRPr sz="1800"/>
          </a:p>
        </p:txBody>
      </p:sp>
      <p:sp>
        <p:nvSpPr>
          <p:cNvPr id="590" name="Google Shape;590;p68"/>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177800" marR="177800" rtl="0" algn="l">
              <a:lnSpc>
                <a:spcPct val="170000"/>
              </a:lnSpc>
              <a:spcBef>
                <a:spcPts val="2600"/>
              </a:spcBef>
              <a:spcAft>
                <a:spcPts val="1600"/>
              </a:spcAft>
              <a:buNone/>
            </a:pPr>
            <a:r>
              <a:rPr lang="ja-JP">
                <a:highlight>
                  <a:srgbClr val="FFFFFF"/>
                </a:highlight>
                <a:latin typeface="Meiryo"/>
                <a:ea typeface="Meiryo"/>
                <a:cs typeface="Meiryo"/>
                <a:sym typeface="Meiryo"/>
              </a:rPr>
              <a:t>BGPネイバーの設定②</a:t>
            </a:r>
            <a:endParaRPr/>
          </a:p>
        </p:txBody>
      </p:sp>
      <p:sp>
        <p:nvSpPr>
          <p:cNvPr id="591" name="Google Shape;591;p68"/>
          <p:cNvSpPr txBox="1"/>
          <p:nvPr/>
        </p:nvSpPr>
        <p:spPr>
          <a:xfrm>
            <a:off x="623400" y="3568300"/>
            <a:ext cx="10972800" cy="23499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800"/>
              </a:spcBef>
              <a:spcAft>
                <a:spcPts val="0"/>
              </a:spcAft>
              <a:buClr>
                <a:schemeClr val="dk1"/>
              </a:buClr>
              <a:buSzPts val="1200"/>
              <a:buFont typeface="Meiryo"/>
              <a:buNone/>
            </a:pPr>
            <a:r>
              <a:t/>
            </a:r>
            <a:endParaRPr sz="1200">
              <a:solidFill>
                <a:schemeClr val="dk1"/>
              </a:solidFill>
              <a:highlight>
                <a:srgbClr val="FFFFFF"/>
              </a:highlight>
              <a:latin typeface="Meiryo"/>
              <a:ea typeface="Meiryo"/>
              <a:cs typeface="Meiryo"/>
              <a:sym typeface="Meiryo"/>
            </a:endParaRPr>
          </a:p>
          <a:p>
            <a:pPr indent="0" lvl="0" marL="0" rtl="0" algn="l">
              <a:lnSpc>
                <a:spcPct val="180000"/>
              </a:lnSpc>
              <a:spcBef>
                <a:spcPts val="1400"/>
              </a:spcBef>
              <a:spcAft>
                <a:spcPts val="1400"/>
              </a:spcAft>
              <a:buNone/>
            </a:pPr>
            <a:r>
              <a:rPr lang="ja-JP" sz="1800">
                <a:solidFill>
                  <a:schemeClr val="dk1"/>
                </a:solidFill>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BGPネイバーの設定は、ネイバーを確立する両方のルータで認識を合わせて設定しなければいけません</a:t>
            </a:r>
            <a:r>
              <a:rPr lang="ja-JP" sz="1800">
                <a:solidFill>
                  <a:schemeClr val="dk1"/>
                </a:solidFill>
                <a:highlight>
                  <a:srgbClr val="FFFFFF"/>
                </a:highlight>
                <a:latin typeface="Meiryo"/>
                <a:ea typeface="Meiryo"/>
                <a:cs typeface="Meiryo"/>
                <a:sym typeface="Meiryo"/>
              </a:rPr>
              <a:t>。ネイバーを確立するためには、受信したBGP OPENメッセージの送信元IPアドレスとAS番号がneighbor remote-asコマンドで指定したネイバーのIPアドレスとAS番号に一致していないといけません。次の</a:t>
            </a:r>
            <a:r>
              <a:rPr lang="ja-JP" sz="1800">
                <a:solidFill>
                  <a:schemeClr val="dk1"/>
                </a:solidFill>
                <a:highlight>
                  <a:srgbClr val="FFFFFF"/>
                </a:highlight>
                <a:latin typeface="Meiryo"/>
                <a:ea typeface="Meiryo"/>
                <a:cs typeface="Meiryo"/>
                <a:sym typeface="Meiryo"/>
              </a:rPr>
              <a:t>スライドの</a:t>
            </a:r>
            <a:r>
              <a:rPr lang="ja-JP" sz="1800">
                <a:solidFill>
                  <a:schemeClr val="dk1"/>
                </a:solidFill>
                <a:highlight>
                  <a:srgbClr val="FFFFFF"/>
                </a:highlight>
                <a:latin typeface="Meiryo"/>
                <a:ea typeface="Meiryo"/>
                <a:cs typeface="Meiryo"/>
                <a:sym typeface="Meiryo"/>
              </a:rPr>
              <a:t>図で</a:t>
            </a:r>
            <a:r>
              <a:rPr lang="ja-JP" sz="1800">
                <a:solidFill>
                  <a:schemeClr val="dk1"/>
                </a:solidFill>
                <a:highlight>
                  <a:srgbClr val="FFFFFF"/>
                </a:highlight>
                <a:latin typeface="Meiryo"/>
                <a:ea typeface="Meiryo"/>
                <a:cs typeface="Meiryo"/>
                <a:sym typeface="Meiryo"/>
              </a:rPr>
              <a:t>その様子を表した</a:t>
            </a:r>
            <a:r>
              <a:rPr lang="ja-JP" sz="1800">
                <a:solidFill>
                  <a:schemeClr val="dk1"/>
                </a:solidFill>
                <a:highlight>
                  <a:srgbClr val="FFFFFF"/>
                </a:highlight>
                <a:latin typeface="Meiryo"/>
                <a:ea typeface="Meiryo"/>
                <a:cs typeface="Meiryo"/>
                <a:sym typeface="Meiryo"/>
              </a:rPr>
              <a:t>。</a:t>
            </a:r>
            <a:endParaRPr sz="1800">
              <a:solidFill>
                <a:schemeClr val="dk1"/>
              </a:solidFill>
              <a:highlight>
                <a:srgbClr val="FFFFFF"/>
              </a:highlight>
              <a:latin typeface="Meiryo"/>
              <a:ea typeface="Meiryo"/>
              <a:cs typeface="Meiryo"/>
              <a:sym typeface="Meiryo"/>
            </a:endParaRPr>
          </a:p>
        </p:txBody>
      </p:sp>
      <p:sp>
        <p:nvSpPr>
          <p:cNvPr id="592" name="Google Shape;592;p68"/>
          <p:cNvSpPr/>
          <p:nvPr/>
        </p:nvSpPr>
        <p:spPr>
          <a:xfrm>
            <a:off x="623400" y="2350575"/>
            <a:ext cx="9723300" cy="1353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l">
              <a:lnSpc>
                <a:spcPct val="115000"/>
              </a:lnSpc>
              <a:spcBef>
                <a:spcPts val="1800"/>
              </a:spcBef>
              <a:spcAft>
                <a:spcPts val="0"/>
              </a:spcAft>
              <a:buClr>
                <a:srgbClr val="FF0000"/>
              </a:buClr>
              <a:buSzPts val="1800"/>
              <a:buFont typeface="Meiryo"/>
              <a:buNone/>
            </a:pPr>
            <a:r>
              <a:rPr b="1" lang="ja-JP" sz="1800">
                <a:solidFill>
                  <a:srgbClr val="FF0000"/>
                </a:solidFill>
                <a:latin typeface="Meiryo"/>
                <a:ea typeface="Meiryo"/>
                <a:cs typeface="Meiryo"/>
                <a:sym typeface="Meiryo"/>
              </a:rPr>
              <a:t>EBGPネイバー</a:t>
            </a:r>
            <a:endParaRPr b="1" sz="1800">
              <a:solidFill>
                <a:srgbClr val="FF0000"/>
              </a:solidFill>
              <a:latin typeface="Meiryo"/>
              <a:ea typeface="Meiryo"/>
              <a:cs typeface="Meiryo"/>
              <a:sym typeface="Meiryo"/>
            </a:endParaRPr>
          </a:p>
          <a:p>
            <a:pPr indent="-228600" lvl="1" marL="914400" rtl="0" algn="l">
              <a:lnSpc>
                <a:spcPct val="115000"/>
              </a:lnSpc>
              <a:spcBef>
                <a:spcPts val="0"/>
              </a:spcBef>
              <a:spcAft>
                <a:spcPts val="0"/>
              </a:spcAft>
              <a:buClr>
                <a:schemeClr val="dk1"/>
              </a:buClr>
              <a:buSzPts val="1800"/>
              <a:buFont typeface="Meiryo"/>
              <a:buNone/>
            </a:pPr>
            <a:r>
              <a:rPr lang="ja-JP" sz="1800">
                <a:solidFill>
                  <a:schemeClr val="dk1"/>
                </a:solidFill>
                <a:highlight>
                  <a:schemeClr val="lt2"/>
                </a:highlight>
                <a:latin typeface="Meiryo"/>
                <a:ea typeface="Meiryo"/>
                <a:cs typeface="Meiryo"/>
                <a:sym typeface="Meiryo"/>
              </a:rPr>
              <a:t>router bgpのAS番号≠neighbor remote-asのAS番号</a:t>
            </a:r>
            <a:endParaRPr sz="1800">
              <a:solidFill>
                <a:schemeClr val="dk1"/>
              </a:solidFill>
              <a:highlight>
                <a:schemeClr val="lt2"/>
              </a:highlight>
              <a:latin typeface="Meiryo"/>
              <a:ea typeface="Meiryo"/>
              <a:cs typeface="Meiryo"/>
              <a:sym typeface="Meiryo"/>
            </a:endParaRPr>
          </a:p>
          <a:p>
            <a:pPr indent="-228600" lvl="0" marL="457200" rtl="0" algn="l">
              <a:lnSpc>
                <a:spcPct val="115000"/>
              </a:lnSpc>
              <a:spcBef>
                <a:spcPts val="0"/>
              </a:spcBef>
              <a:spcAft>
                <a:spcPts val="0"/>
              </a:spcAft>
              <a:buClr>
                <a:srgbClr val="FF0000"/>
              </a:buClr>
              <a:buSzPts val="1800"/>
              <a:buFont typeface="Meiryo"/>
              <a:buNone/>
            </a:pPr>
            <a:r>
              <a:rPr b="1" lang="ja-JP" sz="1800">
                <a:solidFill>
                  <a:srgbClr val="FF0000"/>
                </a:solidFill>
                <a:latin typeface="Meiryo"/>
                <a:ea typeface="Meiryo"/>
                <a:cs typeface="Meiryo"/>
                <a:sym typeface="Meiryo"/>
              </a:rPr>
              <a:t>IBGPネイバー</a:t>
            </a:r>
            <a:endParaRPr b="1" sz="1800">
              <a:solidFill>
                <a:srgbClr val="FF0000"/>
              </a:solidFill>
              <a:latin typeface="Meiryo"/>
              <a:ea typeface="Meiryo"/>
              <a:cs typeface="Meiryo"/>
              <a:sym typeface="Meiryo"/>
            </a:endParaRPr>
          </a:p>
          <a:p>
            <a:pPr indent="-228600" lvl="1" marL="914400" rtl="0" algn="l">
              <a:lnSpc>
                <a:spcPct val="115000"/>
              </a:lnSpc>
              <a:spcBef>
                <a:spcPts val="0"/>
              </a:spcBef>
              <a:spcAft>
                <a:spcPts val="0"/>
              </a:spcAft>
              <a:buClr>
                <a:schemeClr val="dk1"/>
              </a:buClr>
              <a:buSzPts val="1800"/>
              <a:buFont typeface="Meiryo"/>
              <a:buNone/>
            </a:pPr>
            <a:r>
              <a:rPr lang="ja-JP" sz="1800">
                <a:solidFill>
                  <a:schemeClr val="dk1"/>
                </a:solidFill>
                <a:highlight>
                  <a:schemeClr val="lt2"/>
                </a:highlight>
                <a:latin typeface="Meiryo"/>
                <a:ea typeface="Meiryo"/>
                <a:cs typeface="Meiryo"/>
                <a:sym typeface="Meiryo"/>
              </a:rPr>
              <a:t>router bgpのAS番号=neighbor remote-asのAS番号</a:t>
            </a:r>
            <a:endParaRPr sz="1800">
              <a:solidFill>
                <a:schemeClr val="dk1"/>
              </a:solidFill>
              <a:highlight>
                <a:schemeClr val="lt2"/>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9"/>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177800" marR="177800" rtl="0" algn="l">
              <a:lnSpc>
                <a:spcPct val="170000"/>
              </a:lnSpc>
              <a:spcBef>
                <a:spcPts val="2600"/>
              </a:spcBef>
              <a:spcAft>
                <a:spcPts val="1600"/>
              </a:spcAft>
              <a:buNone/>
            </a:pPr>
            <a:r>
              <a:rPr lang="ja-JP">
                <a:highlight>
                  <a:srgbClr val="FFFFFF"/>
                </a:highlight>
                <a:latin typeface="Meiryo"/>
                <a:ea typeface="Meiryo"/>
                <a:cs typeface="Meiryo"/>
                <a:sym typeface="Meiryo"/>
              </a:rPr>
              <a:t>BGPネイバーの設定③</a:t>
            </a:r>
            <a:endParaRPr/>
          </a:p>
        </p:txBody>
      </p:sp>
      <p:sp>
        <p:nvSpPr>
          <p:cNvPr id="599" name="Google Shape;599;p69"/>
          <p:cNvSpPr txBox="1"/>
          <p:nvPr/>
        </p:nvSpPr>
        <p:spPr>
          <a:xfrm>
            <a:off x="272400" y="4243825"/>
            <a:ext cx="11647200" cy="23499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800"/>
              </a:spcBef>
              <a:spcAft>
                <a:spcPts val="0"/>
              </a:spcAft>
              <a:buClr>
                <a:schemeClr val="dk1"/>
              </a:buClr>
              <a:buSzPts val="1200"/>
              <a:buFont typeface="Meiryo"/>
              <a:buNone/>
            </a:pPr>
            <a:r>
              <a:t/>
            </a:r>
            <a:endParaRPr sz="1200">
              <a:solidFill>
                <a:schemeClr val="dk1"/>
              </a:solidFill>
              <a:highlight>
                <a:srgbClr val="FFFFFF"/>
              </a:highlight>
              <a:latin typeface="Meiryo"/>
              <a:ea typeface="Meiryo"/>
              <a:cs typeface="Meiryo"/>
              <a:sym typeface="Meiryo"/>
            </a:endParaRPr>
          </a:p>
          <a:p>
            <a:pPr indent="0" lvl="0" marL="0" rtl="0" algn="l">
              <a:lnSpc>
                <a:spcPct val="180000"/>
              </a:lnSpc>
              <a:spcBef>
                <a:spcPts val="1400"/>
              </a:spcBef>
              <a:spcAft>
                <a:spcPts val="1400"/>
              </a:spcAft>
              <a:buNone/>
            </a:pPr>
            <a:r>
              <a:rPr lang="ja-JP" sz="1800">
                <a:solidFill>
                  <a:schemeClr val="dk1"/>
                </a:solidFill>
                <a:highlight>
                  <a:srgbClr val="FFFFFF"/>
                </a:highlight>
                <a:latin typeface="Meiryo"/>
                <a:ea typeface="Meiryo"/>
                <a:cs typeface="Meiryo"/>
                <a:sym typeface="Meiryo"/>
              </a:rPr>
              <a:t>・</a:t>
            </a:r>
            <a:r>
              <a:rPr lang="ja-JP" sz="1800">
                <a:solidFill>
                  <a:schemeClr val="dk1"/>
                </a:solidFill>
                <a:highlight>
                  <a:srgbClr val="FFFFFF"/>
                </a:highlight>
                <a:latin typeface="Meiryo"/>
                <a:ea typeface="Meiryo"/>
                <a:cs typeface="Meiryo"/>
                <a:sym typeface="Meiryo"/>
              </a:rPr>
              <a:t>なお、</a:t>
            </a:r>
            <a:r>
              <a:rPr b="1" lang="ja-JP" sz="1800">
                <a:solidFill>
                  <a:srgbClr val="FF0000"/>
                </a:solidFill>
                <a:latin typeface="Meiryo"/>
                <a:ea typeface="Meiryo"/>
                <a:cs typeface="Meiryo"/>
                <a:sym typeface="Meiryo"/>
              </a:rPr>
              <a:t>BGPメッセージの宛先IPアドレスは、neighbor remote-asコマンドで指定したIPアドレスです</a:t>
            </a:r>
            <a:r>
              <a:rPr lang="ja-JP" sz="1800">
                <a:solidFill>
                  <a:schemeClr val="dk1"/>
                </a:solidFill>
                <a:latin typeface="Meiryo"/>
                <a:ea typeface="Meiryo"/>
                <a:cs typeface="Meiryo"/>
                <a:sym typeface="Meiryo"/>
              </a:rPr>
              <a:t>。送信元IPアドレスは、出力インタフェースのIPアドレスを利用します。</a:t>
            </a:r>
            <a:r>
              <a:rPr lang="ja-JP" sz="1800">
                <a:solidFill>
                  <a:schemeClr val="dk1"/>
                </a:solidFill>
                <a:highlight>
                  <a:srgbClr val="FFFFFF"/>
                </a:highlight>
                <a:latin typeface="Meiryo"/>
                <a:ea typeface="Meiryo"/>
                <a:cs typeface="Meiryo"/>
                <a:sym typeface="Meiryo"/>
              </a:rPr>
              <a:t>IBGPネイバーの場合、BGPメッセージの送信元IPアドレスとして利用するインタフェースを変更しなければいけないことがあります。</a:t>
            </a:r>
            <a:r>
              <a:rPr b="1" lang="ja-JP" sz="1800">
                <a:solidFill>
                  <a:srgbClr val="FF0000"/>
                </a:solidFill>
                <a:highlight>
                  <a:srgbClr val="FFFFFF"/>
                </a:highlight>
                <a:latin typeface="Meiryo"/>
                <a:ea typeface="Meiryo"/>
                <a:cs typeface="Meiryo"/>
                <a:sym typeface="Meiryo"/>
              </a:rPr>
              <a:t>送信元IPアドレスとして利用するインタフェースを変更する場合は、neighbor update-sourceコマンドを使います</a:t>
            </a:r>
            <a:r>
              <a:rPr lang="ja-JP" sz="1800">
                <a:solidFill>
                  <a:schemeClr val="dk1"/>
                </a:solidFill>
                <a:highlight>
                  <a:srgbClr val="FFFFFF"/>
                </a:highlight>
                <a:latin typeface="Meiryo"/>
                <a:ea typeface="Meiryo"/>
                <a:cs typeface="Meiryo"/>
                <a:sym typeface="Meiryo"/>
              </a:rPr>
              <a:t>。</a:t>
            </a:r>
            <a:endParaRPr sz="1800">
              <a:solidFill>
                <a:schemeClr val="dk1"/>
              </a:solidFill>
              <a:highlight>
                <a:srgbClr val="FFFFFF"/>
              </a:highlight>
              <a:latin typeface="Meiryo"/>
              <a:ea typeface="Meiryo"/>
              <a:cs typeface="Meiryo"/>
              <a:sym typeface="Meiryo"/>
            </a:endParaRPr>
          </a:p>
        </p:txBody>
      </p:sp>
      <p:pic>
        <p:nvPicPr>
          <p:cNvPr id="600" name="Google Shape;600;p69"/>
          <p:cNvPicPr preferRelativeResize="0"/>
          <p:nvPr/>
        </p:nvPicPr>
        <p:blipFill>
          <a:blip r:embed="rId3">
            <a:alphaModFix/>
          </a:blip>
          <a:stretch>
            <a:fillRect/>
          </a:stretch>
        </p:blipFill>
        <p:spPr>
          <a:xfrm>
            <a:off x="2818675" y="1004400"/>
            <a:ext cx="5572750" cy="3667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0"/>
          <p:cNvSpPr txBox="1"/>
          <p:nvPr>
            <p:ph idx="1" type="body"/>
          </p:nvPr>
        </p:nvSpPr>
        <p:spPr>
          <a:xfrm>
            <a:off x="609600" y="3131500"/>
            <a:ext cx="10972800" cy="17781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800"/>
              </a:spcBef>
              <a:spcAft>
                <a:spcPts val="0"/>
              </a:spcAft>
              <a:buClr>
                <a:schemeClr val="dk1"/>
              </a:buClr>
              <a:buSzPts val="1800"/>
              <a:buFont typeface="Meiryo"/>
              <a:buChar char="★"/>
            </a:pPr>
            <a:r>
              <a:rPr lang="ja-JP" sz="1800">
                <a:highlight>
                  <a:srgbClr val="FFFFFF"/>
                </a:highlight>
                <a:latin typeface="Meiryo"/>
                <a:ea typeface="Meiryo"/>
                <a:cs typeface="Meiryo"/>
                <a:sym typeface="Meiryo"/>
              </a:rPr>
              <a:t>①</a:t>
            </a:r>
            <a:r>
              <a:rPr lang="ja-JP" sz="1800">
                <a:highlight>
                  <a:srgbClr val="FFFFFF"/>
                </a:highlight>
                <a:latin typeface="Meiryo"/>
                <a:ea typeface="Meiryo"/>
                <a:cs typeface="Meiryo"/>
                <a:sym typeface="Meiryo"/>
              </a:rPr>
              <a:t>networkコマンド</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342900" lvl="0" marL="457200" rtl="0" algn="l">
              <a:lnSpc>
                <a:spcPct val="115000"/>
              </a:lnSpc>
              <a:spcBef>
                <a:spcPts val="0"/>
              </a:spcBef>
              <a:spcAft>
                <a:spcPts val="0"/>
              </a:spcAft>
              <a:buClr>
                <a:schemeClr val="dk1"/>
              </a:buClr>
              <a:buSzPts val="1800"/>
              <a:buFont typeface="Meiryo"/>
              <a:buChar char="★"/>
            </a:pPr>
            <a:r>
              <a:rPr lang="ja-JP" sz="1800">
                <a:highlight>
                  <a:srgbClr val="FFFFFF"/>
                </a:highlight>
                <a:latin typeface="Meiryo"/>
                <a:ea typeface="Meiryo"/>
                <a:cs typeface="Meiryo"/>
                <a:sym typeface="Meiryo"/>
              </a:rPr>
              <a:t>②</a:t>
            </a:r>
            <a:r>
              <a:rPr lang="ja-JP" sz="1800">
                <a:highlight>
                  <a:srgbClr val="FFFFFF"/>
                </a:highlight>
                <a:latin typeface="Meiryo"/>
                <a:ea typeface="Meiryo"/>
                <a:cs typeface="Meiryo"/>
                <a:sym typeface="Meiryo"/>
              </a:rPr>
              <a:t>AS内のIGPから再配送</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342900" lvl="0" marL="457200" rtl="0" algn="l">
              <a:lnSpc>
                <a:spcPct val="115000"/>
              </a:lnSpc>
              <a:spcBef>
                <a:spcPts val="0"/>
              </a:spcBef>
              <a:spcAft>
                <a:spcPts val="0"/>
              </a:spcAft>
              <a:buClr>
                <a:schemeClr val="dk1"/>
              </a:buClr>
              <a:buSzPts val="1800"/>
              <a:buFont typeface="Meiryo"/>
              <a:buChar char="★"/>
            </a:pPr>
            <a:r>
              <a:rPr lang="ja-JP" sz="1800">
                <a:highlight>
                  <a:srgbClr val="FFFFFF"/>
                </a:highlight>
                <a:latin typeface="Meiryo"/>
                <a:ea typeface="Meiryo"/>
                <a:cs typeface="Meiryo"/>
                <a:sym typeface="Meiryo"/>
              </a:rPr>
              <a:t>③</a:t>
            </a:r>
            <a:r>
              <a:rPr lang="ja-JP" sz="1800">
                <a:highlight>
                  <a:srgbClr val="FFFFFF"/>
                </a:highlight>
                <a:latin typeface="Meiryo"/>
                <a:ea typeface="Meiryo"/>
                <a:cs typeface="Meiryo"/>
                <a:sym typeface="Meiryo"/>
              </a:rPr>
              <a:t>aggregate-addressコマンド</a:t>
            </a:r>
            <a:endParaRPr sz="1800">
              <a:latin typeface="Meiryo"/>
              <a:ea typeface="Meiryo"/>
              <a:cs typeface="Meiryo"/>
              <a:sym typeface="Meiryo"/>
            </a:endParaRPr>
          </a:p>
        </p:txBody>
      </p:sp>
      <p:sp>
        <p:nvSpPr>
          <p:cNvPr id="607" name="Google Shape;607;p70"/>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177800" marR="177800" rtl="0" algn="l">
              <a:lnSpc>
                <a:spcPct val="170000"/>
              </a:lnSpc>
              <a:spcBef>
                <a:spcPts val="5200"/>
              </a:spcBef>
              <a:spcAft>
                <a:spcPts val="3100"/>
              </a:spcAft>
              <a:buNone/>
            </a:pPr>
            <a:r>
              <a:rPr lang="ja-JP">
                <a:solidFill>
                  <a:srgbClr val="333333"/>
                </a:solidFill>
                <a:highlight>
                  <a:srgbClr val="FFFFFF"/>
                </a:highlight>
                <a:latin typeface="Meiryo"/>
                <a:ea typeface="Meiryo"/>
                <a:cs typeface="Meiryo"/>
                <a:sym typeface="Meiryo"/>
              </a:rPr>
              <a:t>BGPルートの生成</a:t>
            </a:r>
            <a:endParaRPr>
              <a:highlight>
                <a:srgbClr val="FFFFFF"/>
              </a:highlight>
              <a:latin typeface="Meiryo"/>
              <a:ea typeface="Meiryo"/>
              <a:cs typeface="Meiryo"/>
              <a:sym typeface="Meiryo"/>
            </a:endParaRPr>
          </a:p>
        </p:txBody>
      </p:sp>
      <p:sp>
        <p:nvSpPr>
          <p:cNvPr id="608" name="Google Shape;608;p70"/>
          <p:cNvSpPr txBox="1"/>
          <p:nvPr>
            <p:ph idx="1" type="body"/>
          </p:nvPr>
        </p:nvSpPr>
        <p:spPr>
          <a:xfrm>
            <a:off x="476950" y="1989935"/>
            <a:ext cx="10972800" cy="1029600"/>
          </a:xfrm>
          <a:prstGeom prst="rect">
            <a:avLst/>
          </a:prstGeom>
          <a:solidFill>
            <a:srgbClr val="DFE9FB"/>
          </a:solidFill>
        </p:spPr>
        <p:txBody>
          <a:bodyPr anchorCtr="0" anchor="ctr" bIns="45700" lIns="91425" spcFirstLastPara="1" rIns="91425" wrap="square" tIns="45700">
            <a:normAutofit/>
          </a:bodyPr>
          <a:lstStyle/>
          <a:p>
            <a:pPr indent="0" lvl="0" marL="457200" rtl="0" algn="ctr">
              <a:lnSpc>
                <a:spcPct val="180000"/>
              </a:lnSpc>
              <a:spcBef>
                <a:spcPts val="0"/>
              </a:spcBef>
              <a:spcAft>
                <a:spcPts val="1400"/>
              </a:spcAft>
              <a:buNone/>
            </a:pPr>
            <a:r>
              <a:rPr b="1" lang="ja-JP" sz="1800">
                <a:highlight>
                  <a:srgbClr val="DFE9FB"/>
                </a:highlight>
                <a:latin typeface="Meiryo"/>
                <a:ea typeface="Meiryo"/>
                <a:cs typeface="Meiryo"/>
                <a:sym typeface="Meiryo"/>
              </a:rPr>
              <a:t>他のASから受信したルートをアドバタイズするだけでなく、自AS内のネットワークのルート情報をBGPルートとして生成するためには、次の3通りの方法があります。</a:t>
            </a:r>
            <a:endParaRPr b="1" sz="1800">
              <a:highlight>
                <a:srgbClr val="DFE9FB"/>
              </a:highlight>
            </a:endParaRPr>
          </a:p>
        </p:txBody>
      </p:sp>
      <p:sp>
        <p:nvSpPr>
          <p:cNvPr id="609" name="Google Shape;609;p70"/>
          <p:cNvSpPr txBox="1"/>
          <p:nvPr/>
        </p:nvSpPr>
        <p:spPr>
          <a:xfrm>
            <a:off x="476950" y="1139050"/>
            <a:ext cx="1097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latin typeface="Meiryo"/>
                <a:ea typeface="Meiryo"/>
                <a:cs typeface="Meiryo"/>
                <a:sym typeface="Meiryo"/>
              </a:rPr>
              <a:t>・</a:t>
            </a:r>
            <a:r>
              <a:rPr lang="ja-JP" sz="1800">
                <a:solidFill>
                  <a:schemeClr val="dk1"/>
                </a:solidFill>
                <a:highlight>
                  <a:srgbClr val="FFFFFF"/>
                </a:highlight>
                <a:latin typeface="Meiryo"/>
                <a:ea typeface="Meiryo"/>
                <a:cs typeface="Meiryo"/>
                <a:sym typeface="Meiryo"/>
              </a:rPr>
              <a:t>BGPネイバーを設定すれば、</a:t>
            </a:r>
            <a:r>
              <a:rPr b="1" lang="ja-JP" sz="1800">
                <a:solidFill>
                  <a:srgbClr val="FF0000"/>
                </a:solidFill>
                <a:highlight>
                  <a:srgbClr val="FFFFFF"/>
                </a:highlight>
                <a:latin typeface="Meiryo"/>
                <a:ea typeface="Meiryo"/>
                <a:cs typeface="Meiryo"/>
                <a:sym typeface="Meiryo"/>
              </a:rPr>
              <a:t>そのネイバーからBGPルートを受信できます</a:t>
            </a:r>
            <a:r>
              <a:rPr lang="ja-JP" sz="1800">
                <a:solidFill>
                  <a:schemeClr val="dk1"/>
                </a:solidFill>
                <a:highlight>
                  <a:srgbClr val="FFFFFF"/>
                </a:highlight>
                <a:latin typeface="Meiryo"/>
                <a:ea typeface="Meiryo"/>
                <a:cs typeface="Meiryo"/>
                <a:sym typeface="Meiryo"/>
              </a:rPr>
              <a:t>。そして、さらに他のBGPネイバーにBGPルートをアドバタイズすることが可能です。</a:t>
            </a:r>
            <a:endParaRPr sz="1800">
              <a:solidFill>
                <a:schemeClr val="dk1"/>
              </a:solidFill>
            </a:endParaRPr>
          </a:p>
        </p:txBody>
      </p:sp>
      <p:sp>
        <p:nvSpPr>
          <p:cNvPr id="610" name="Google Shape;610;p70"/>
          <p:cNvSpPr txBox="1"/>
          <p:nvPr/>
        </p:nvSpPr>
        <p:spPr>
          <a:xfrm>
            <a:off x="517800" y="5133550"/>
            <a:ext cx="11156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latin typeface="Meiryo"/>
                <a:ea typeface="Meiryo"/>
                <a:cs typeface="Meiryo"/>
                <a:sym typeface="Meiryo"/>
              </a:rPr>
              <a:t>・</a:t>
            </a:r>
            <a:r>
              <a:rPr lang="ja-JP" sz="1800">
                <a:solidFill>
                  <a:schemeClr val="dk1"/>
                </a:solidFill>
                <a:highlight>
                  <a:srgbClr val="FFFFFF"/>
                </a:highlight>
                <a:latin typeface="Meiryo"/>
                <a:ea typeface="Meiryo"/>
                <a:cs typeface="Meiryo"/>
                <a:sym typeface="Meiryo"/>
              </a:rPr>
              <a:t>これらのいずれか、あるいはいくつかを組み合わせて、自AS内のルートをBGPで他のASにアドバタイズすることができます。ルートのアドバタイズはBGPテーブル上のベストパスのみです。つまり、</a:t>
            </a:r>
            <a:r>
              <a:rPr b="1" lang="ja-JP" sz="1800">
                <a:solidFill>
                  <a:srgbClr val="FF0000"/>
                </a:solidFill>
                <a:latin typeface="Meiryo"/>
                <a:ea typeface="Meiryo"/>
                <a:cs typeface="Meiryo"/>
                <a:sym typeface="Meiryo"/>
              </a:rPr>
              <a:t>自AS内のルートをBGPでアドバタイズするということは、BGPテーブルにアドバタイズしたいルート情報を載せてベストパスにする</a:t>
            </a:r>
            <a:r>
              <a:rPr lang="ja-JP" sz="1800">
                <a:solidFill>
                  <a:schemeClr val="dk1"/>
                </a:solidFill>
                <a:highlight>
                  <a:srgbClr val="FFFFFF"/>
                </a:highlight>
                <a:latin typeface="Meiryo"/>
                <a:ea typeface="Meiryo"/>
                <a:cs typeface="Meiryo"/>
                <a:sym typeface="Meiryo"/>
              </a:rPr>
              <a:t>と言い換えることができます。</a:t>
            </a:r>
            <a:endParaRPr sz="18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1"/>
          <p:cNvSpPr txBox="1"/>
          <p:nvPr>
            <p:ph idx="1" type="body"/>
          </p:nvPr>
        </p:nvSpPr>
        <p:spPr>
          <a:xfrm>
            <a:off x="623392" y="1340770"/>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solidFill>
                  <a:srgbClr val="333333"/>
                </a:solidFill>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BGPでアドバタイズするルート情報を生成するコマンドがnetworkコマンドです</a:t>
            </a:r>
            <a:r>
              <a:rPr lang="ja-JP" sz="1800">
                <a:highlight>
                  <a:srgbClr val="FFFFFF"/>
                </a:highlight>
                <a:latin typeface="Meiryo"/>
                <a:ea typeface="Meiryo"/>
                <a:cs typeface="Meiryo"/>
                <a:sym typeface="Meiryo"/>
              </a:rPr>
              <a:t>。BGPのコンフィグレーションモードで次のように入力します。</a:t>
            </a:r>
            <a:endParaRPr sz="1800"/>
          </a:p>
        </p:txBody>
      </p:sp>
      <p:sp>
        <p:nvSpPr>
          <p:cNvPr id="617" name="Google Shape;617;p71"/>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177800" marR="177800" rtl="0" algn="l">
              <a:lnSpc>
                <a:spcPct val="170000"/>
              </a:lnSpc>
              <a:spcBef>
                <a:spcPts val="2200"/>
              </a:spcBef>
              <a:spcAft>
                <a:spcPts val="1300"/>
              </a:spcAft>
              <a:buNone/>
            </a:pPr>
            <a:r>
              <a:rPr lang="ja-JP">
                <a:solidFill>
                  <a:srgbClr val="333333"/>
                </a:solidFill>
                <a:highlight>
                  <a:srgbClr val="FFFFFF"/>
                </a:highlight>
                <a:latin typeface="Meiryo"/>
                <a:ea typeface="Meiryo"/>
                <a:cs typeface="Meiryo"/>
                <a:sym typeface="Meiryo"/>
              </a:rPr>
              <a:t>BGPルートの生成：</a:t>
            </a:r>
            <a:r>
              <a:rPr lang="ja-JP">
                <a:highlight>
                  <a:schemeClr val="lt1"/>
                </a:highlight>
                <a:latin typeface="Meiryo"/>
                <a:ea typeface="Meiryo"/>
                <a:cs typeface="Meiryo"/>
                <a:sym typeface="Meiryo"/>
              </a:rPr>
              <a:t>networkコマンド①</a:t>
            </a:r>
            <a:endParaRPr>
              <a:highlight>
                <a:schemeClr val="lt1"/>
              </a:highlight>
            </a:endParaRPr>
          </a:p>
        </p:txBody>
      </p:sp>
      <p:pic>
        <p:nvPicPr>
          <p:cNvPr id="618" name="Google Shape;618;p71"/>
          <p:cNvPicPr preferRelativeResize="0"/>
          <p:nvPr/>
        </p:nvPicPr>
        <p:blipFill>
          <a:blip r:embed="rId3">
            <a:alphaModFix/>
          </a:blip>
          <a:stretch>
            <a:fillRect/>
          </a:stretch>
        </p:blipFill>
        <p:spPr>
          <a:xfrm>
            <a:off x="1652588" y="2090738"/>
            <a:ext cx="8886825" cy="2676525"/>
          </a:xfrm>
          <a:prstGeom prst="rect">
            <a:avLst/>
          </a:prstGeom>
          <a:noFill/>
          <a:ln>
            <a:noFill/>
          </a:ln>
        </p:spPr>
      </p:pic>
      <p:sp>
        <p:nvSpPr>
          <p:cNvPr id="619" name="Google Shape;619;p71"/>
          <p:cNvSpPr txBox="1"/>
          <p:nvPr/>
        </p:nvSpPr>
        <p:spPr>
          <a:xfrm>
            <a:off x="623400" y="5127975"/>
            <a:ext cx="11055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latin typeface="Meiryo"/>
                <a:ea typeface="Meiryo"/>
                <a:cs typeface="Meiryo"/>
                <a:sym typeface="Meiryo"/>
              </a:rPr>
              <a:t>・</a:t>
            </a:r>
            <a:r>
              <a:rPr lang="ja-JP" sz="1800">
                <a:solidFill>
                  <a:schemeClr val="dk1"/>
                </a:solidFill>
                <a:highlight>
                  <a:srgbClr val="FFFFFF"/>
                </a:highlight>
                <a:latin typeface="Meiryo"/>
                <a:ea typeface="Meiryo"/>
                <a:cs typeface="Meiryo"/>
                <a:sym typeface="Meiryo"/>
              </a:rPr>
              <a:t>networkコマンドにより、指定したルート情報をBGPテーブルに載せてベストパスとします。maskのオプションは、サブネッティングもしくは集約されている場合に必要です。クラスフルなネットワークアドレスの場合は、maskオプションは必要ありません。</a:t>
            </a:r>
            <a:endParaRPr sz="18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2"/>
          <p:cNvSpPr txBox="1"/>
          <p:nvPr>
            <p:ph idx="1" type="body"/>
          </p:nvPr>
        </p:nvSpPr>
        <p:spPr>
          <a:xfrm>
            <a:off x="623392" y="1340770"/>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Meiryo"/>
                <a:ea typeface="Meiryo"/>
                <a:cs typeface="Meiryo"/>
                <a:sym typeface="Meiryo"/>
              </a:rPr>
              <a:t>・前スライドのBGPのnetworkコマンドが機能するためには、条件があります。すなわち、</a:t>
            </a:r>
            <a:r>
              <a:rPr lang="ja-JP" sz="1800">
                <a:latin typeface="Meiryo"/>
                <a:ea typeface="Meiryo"/>
                <a:cs typeface="Meiryo"/>
                <a:sym typeface="Meiryo"/>
              </a:rPr>
              <a:t>「</a:t>
            </a:r>
            <a:r>
              <a:rPr b="1" lang="ja-JP" sz="1800">
                <a:solidFill>
                  <a:srgbClr val="FF0000"/>
                </a:solidFill>
                <a:latin typeface="Meiryo"/>
                <a:ea typeface="Meiryo"/>
                <a:cs typeface="Meiryo"/>
                <a:sym typeface="Meiryo"/>
              </a:rPr>
              <a:t>networkコマンドで指定したルート情報と完全に一致するルート情報がルーティングテーブルに存在していることが必要である</a:t>
            </a:r>
            <a:r>
              <a:rPr lang="ja-JP" sz="1800">
                <a:latin typeface="Meiryo"/>
                <a:ea typeface="Meiryo"/>
                <a:cs typeface="Meiryo"/>
                <a:sym typeface="Meiryo"/>
              </a:rPr>
              <a:t>」</a:t>
            </a:r>
            <a:r>
              <a:rPr lang="ja-JP" sz="1800">
                <a:highlight>
                  <a:srgbClr val="FFFFFF"/>
                </a:highlight>
                <a:latin typeface="Meiryo"/>
                <a:ea typeface="Meiryo"/>
                <a:cs typeface="Meiryo"/>
                <a:sym typeface="Meiryo"/>
              </a:rPr>
              <a:t>という条件です。</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0" lvl="0" marL="0" rtl="0" algn="l">
              <a:spcBef>
                <a:spcPts val="360"/>
              </a:spcBef>
              <a:spcAft>
                <a:spcPts val="0"/>
              </a:spcAft>
              <a:buNone/>
            </a:pPr>
            <a:r>
              <a:rPr lang="ja-JP" sz="1800">
                <a:highlight>
                  <a:srgbClr val="FFFFFF"/>
                </a:highlight>
                <a:latin typeface="Meiryo"/>
                <a:ea typeface="Meiryo"/>
                <a:cs typeface="Meiryo"/>
                <a:sym typeface="Meiryo"/>
              </a:rPr>
              <a:t>・ルートの情報源は何でも構いません。OSPFやEIGRPなどのIGPでもスタティックルートでも直接接続でも構いません。「完全に一致」しているルート情報が必要なので注意してください。</a:t>
            </a:r>
            <a:br>
              <a:rPr lang="ja-JP" sz="1800">
                <a:highlight>
                  <a:srgbClr val="FFFFFF"/>
                </a:highlight>
                <a:latin typeface="Meiryo"/>
                <a:ea typeface="Meiryo"/>
                <a:cs typeface="Meiryo"/>
                <a:sym typeface="Meiryo"/>
              </a:rPr>
            </a:br>
            <a:br>
              <a:rPr lang="ja-JP" sz="1800">
                <a:highlight>
                  <a:srgbClr val="FFFFFF"/>
                </a:highlight>
                <a:latin typeface="Meiryo"/>
                <a:ea typeface="Meiryo"/>
                <a:cs typeface="Meiryo"/>
                <a:sym typeface="Meiryo"/>
              </a:rPr>
            </a:br>
            <a:r>
              <a:rPr lang="ja-JP" sz="1800">
                <a:highlight>
                  <a:srgbClr val="FFFFFF"/>
                </a:highlight>
                <a:latin typeface="Meiryo"/>
                <a:ea typeface="Meiryo"/>
                <a:cs typeface="Meiryo"/>
                <a:sym typeface="Meiryo"/>
              </a:rPr>
              <a:t>・逆に言えば、</a:t>
            </a:r>
            <a:r>
              <a:rPr lang="ja-JP" sz="1800">
                <a:latin typeface="Meiryo"/>
                <a:ea typeface="Meiryo"/>
                <a:cs typeface="Meiryo"/>
                <a:sym typeface="Meiryo"/>
              </a:rPr>
              <a:t>ルーティングテーブルに載ってさえいれば、そのルータに直接接続されていないネットワークのルート情報であってもBGPルートとして生成することができます。</a:t>
            </a:r>
            <a:endParaRPr sz="1800"/>
          </a:p>
        </p:txBody>
      </p:sp>
      <p:sp>
        <p:nvSpPr>
          <p:cNvPr id="626" name="Google Shape;626;p72"/>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177800" marR="177800" rtl="0" algn="l">
              <a:lnSpc>
                <a:spcPct val="170000"/>
              </a:lnSpc>
              <a:spcBef>
                <a:spcPts val="2200"/>
              </a:spcBef>
              <a:spcAft>
                <a:spcPts val="1300"/>
              </a:spcAft>
              <a:buNone/>
            </a:pPr>
            <a:r>
              <a:rPr lang="ja-JP">
                <a:solidFill>
                  <a:srgbClr val="333333"/>
                </a:solidFill>
                <a:highlight>
                  <a:srgbClr val="FFFFFF"/>
                </a:highlight>
                <a:latin typeface="Meiryo"/>
                <a:ea typeface="Meiryo"/>
                <a:cs typeface="Meiryo"/>
                <a:sym typeface="Meiryo"/>
              </a:rPr>
              <a:t>BGPルートの生成：</a:t>
            </a:r>
            <a:r>
              <a:rPr lang="ja-JP">
                <a:highlight>
                  <a:schemeClr val="lt1"/>
                </a:highlight>
                <a:latin typeface="Meiryo"/>
                <a:ea typeface="Meiryo"/>
                <a:cs typeface="Meiryo"/>
                <a:sym typeface="Meiryo"/>
              </a:rPr>
              <a:t>networkコマンド②</a:t>
            </a:r>
            <a:endParaRPr>
              <a:highlight>
                <a:schemeClr val="lt1"/>
              </a:highlight>
            </a:endParaRPr>
          </a:p>
        </p:txBody>
      </p:sp>
      <p:sp>
        <p:nvSpPr>
          <p:cNvPr id="627" name="Google Shape;627;p72"/>
          <p:cNvSpPr txBox="1"/>
          <p:nvPr/>
        </p:nvSpPr>
        <p:spPr>
          <a:xfrm>
            <a:off x="623400" y="5127975"/>
            <a:ext cx="1105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3"/>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177800" marR="177800" rtl="0" algn="l">
              <a:lnSpc>
                <a:spcPct val="170000"/>
              </a:lnSpc>
              <a:spcBef>
                <a:spcPts val="2200"/>
              </a:spcBef>
              <a:spcAft>
                <a:spcPts val="1300"/>
              </a:spcAft>
              <a:buClr>
                <a:schemeClr val="dk1"/>
              </a:buClr>
              <a:buSzPts val="1100"/>
              <a:buFont typeface="Arial"/>
              <a:buNone/>
            </a:pPr>
            <a:r>
              <a:rPr lang="ja-JP">
                <a:solidFill>
                  <a:srgbClr val="333333"/>
                </a:solidFill>
                <a:highlight>
                  <a:srgbClr val="FFFFFF"/>
                </a:highlight>
                <a:latin typeface="Meiryo"/>
                <a:ea typeface="Meiryo"/>
                <a:cs typeface="Meiryo"/>
                <a:sym typeface="Meiryo"/>
              </a:rPr>
              <a:t>BGPルートの生成：</a:t>
            </a:r>
            <a:r>
              <a:rPr lang="ja-JP">
                <a:highlight>
                  <a:schemeClr val="lt1"/>
                </a:highlight>
                <a:latin typeface="Meiryo"/>
                <a:ea typeface="Meiryo"/>
                <a:cs typeface="Meiryo"/>
                <a:sym typeface="Meiryo"/>
              </a:rPr>
              <a:t>networkコマンド③</a:t>
            </a:r>
            <a:endParaRPr/>
          </a:p>
        </p:txBody>
      </p:sp>
      <p:pic>
        <p:nvPicPr>
          <p:cNvPr id="634" name="Google Shape;634;p73"/>
          <p:cNvPicPr preferRelativeResize="0"/>
          <p:nvPr/>
        </p:nvPicPr>
        <p:blipFill>
          <a:blip r:embed="rId3">
            <a:alphaModFix/>
          </a:blip>
          <a:stretch>
            <a:fillRect/>
          </a:stretch>
        </p:blipFill>
        <p:spPr>
          <a:xfrm>
            <a:off x="3160425" y="1653500"/>
            <a:ext cx="5871150" cy="4955375"/>
          </a:xfrm>
          <a:prstGeom prst="rect">
            <a:avLst/>
          </a:prstGeom>
          <a:noFill/>
          <a:ln>
            <a:noFill/>
          </a:ln>
        </p:spPr>
      </p:pic>
      <p:sp>
        <p:nvSpPr>
          <p:cNvPr id="635" name="Google Shape;635;p73"/>
          <p:cNvSpPr txBox="1"/>
          <p:nvPr/>
        </p:nvSpPr>
        <p:spPr>
          <a:xfrm>
            <a:off x="206400" y="1034675"/>
            <a:ext cx="11779200" cy="10158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lang="ja-JP" sz="1800">
                <a:solidFill>
                  <a:schemeClr val="dk1"/>
                </a:solidFill>
                <a:latin typeface="Meiryo"/>
                <a:ea typeface="Meiryo"/>
                <a:cs typeface="Meiryo"/>
                <a:sym typeface="Meiryo"/>
              </a:rPr>
              <a:t>・</a:t>
            </a:r>
            <a:r>
              <a:rPr lang="ja-JP" sz="1800">
                <a:solidFill>
                  <a:schemeClr val="dk1"/>
                </a:solidFill>
                <a:highlight>
                  <a:schemeClr val="lt1"/>
                </a:highlight>
                <a:latin typeface="Meiryo"/>
                <a:ea typeface="Meiryo"/>
                <a:cs typeface="Meiryo"/>
                <a:sym typeface="Meiryo"/>
              </a:rPr>
              <a:t>次の図でR1には100.0.0.0/8のネットワークは直接接続されていません。ですが、R1のルーティングテーブルに100.0.0.0/8が登録されていれば、networkコマンドでBGPルートとして100.0.0.0/8のルート情報を生成できます。</a:t>
            </a:r>
            <a:endParaRPr sz="1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4"/>
          <p:cNvSpPr txBox="1"/>
          <p:nvPr>
            <p:ph idx="1" type="body"/>
          </p:nvPr>
        </p:nvSpPr>
        <p:spPr>
          <a:xfrm>
            <a:off x="609592" y="1165945"/>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Meiryo"/>
                <a:ea typeface="Meiryo"/>
                <a:cs typeface="Meiryo"/>
                <a:sym typeface="Meiryo"/>
              </a:rPr>
              <a:t>・</a:t>
            </a:r>
            <a:r>
              <a:rPr lang="ja-JP" sz="1800">
                <a:highlight>
                  <a:srgbClr val="FFFFFF"/>
                </a:highlight>
                <a:latin typeface="Meiryo"/>
                <a:ea typeface="Meiryo"/>
                <a:cs typeface="Meiryo"/>
                <a:sym typeface="Meiryo"/>
              </a:rPr>
              <a:t>OSPFやRIP、EIGRPなどのIGPでもnetworkコマンドを使いますが、BGPのnetworkコマンドとは全く意味が異なりますので注意してください。</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0" lvl="0" marL="0" rtl="0" algn="l">
              <a:spcBef>
                <a:spcPts val="360"/>
              </a:spcBef>
              <a:spcAft>
                <a:spcPts val="0"/>
              </a:spcAft>
              <a:buNone/>
            </a:pPr>
            <a:r>
              <a:rPr lang="ja-JP" sz="1800">
                <a:highlight>
                  <a:srgbClr val="FFFFFF"/>
                </a:highlight>
                <a:latin typeface="Meiryo"/>
                <a:ea typeface="Meiryo"/>
                <a:cs typeface="Meiryo"/>
                <a:sym typeface="Meiryo"/>
              </a:rPr>
              <a:t>・IGPのnetworkコマンドはルーティングプロトコルを動作させるインタフェースを指定するためのコマンドです。そのため、ルータに直接接続されているネットワークアドレスを指定します。</a:t>
            </a:r>
            <a:br>
              <a:rPr lang="ja-JP" sz="1800">
                <a:highlight>
                  <a:srgbClr val="FFFFFF"/>
                </a:highlight>
                <a:latin typeface="Meiryo"/>
                <a:ea typeface="Meiryo"/>
                <a:cs typeface="Meiryo"/>
                <a:sym typeface="Meiryo"/>
              </a:rPr>
            </a:br>
            <a:endParaRPr sz="1800">
              <a:highlight>
                <a:srgbClr val="FFFFFF"/>
              </a:highlight>
              <a:latin typeface="Meiryo"/>
              <a:ea typeface="Meiryo"/>
              <a:cs typeface="Meiryo"/>
              <a:sym typeface="Meiryo"/>
            </a:endParaRPr>
          </a:p>
          <a:p>
            <a:pPr indent="0" lvl="0" marL="0" rtl="0" algn="l">
              <a:spcBef>
                <a:spcPts val="360"/>
              </a:spcBef>
              <a:spcAft>
                <a:spcPts val="0"/>
              </a:spcAft>
              <a:buNone/>
            </a:pPr>
            <a:r>
              <a:rPr lang="ja-JP" sz="1800">
                <a:highlight>
                  <a:srgbClr val="FFFFFF"/>
                </a:highlight>
                <a:latin typeface="Meiryo"/>
                <a:ea typeface="Meiryo"/>
                <a:cs typeface="Meiryo"/>
                <a:sym typeface="Meiryo"/>
              </a:rPr>
              <a:t>・一方、</a:t>
            </a:r>
            <a:r>
              <a:rPr b="1" lang="ja-JP" sz="1800">
                <a:solidFill>
                  <a:srgbClr val="FF0000"/>
                </a:solidFill>
                <a:highlight>
                  <a:srgbClr val="FFFFFF"/>
                </a:highlight>
                <a:latin typeface="Meiryo"/>
                <a:ea typeface="Meiryo"/>
                <a:cs typeface="Meiryo"/>
                <a:sym typeface="Meiryo"/>
              </a:rPr>
              <a:t>BGPはBGPでアドバタイズしたいルート情報を指定するためのコマンド</a:t>
            </a:r>
            <a:r>
              <a:rPr lang="ja-JP" sz="1800">
                <a:highlight>
                  <a:srgbClr val="FFFFFF"/>
                </a:highlight>
                <a:latin typeface="Meiryo"/>
                <a:ea typeface="Meiryo"/>
                <a:cs typeface="Meiryo"/>
                <a:sym typeface="Meiryo"/>
              </a:rPr>
              <a:t>です。ルータに直接接続されているネットワークアドレスを指定する必要はありません。</a:t>
            </a:r>
            <a:br>
              <a:rPr lang="ja-JP" sz="1800">
                <a:highlight>
                  <a:srgbClr val="FFFFFF"/>
                </a:highlight>
                <a:latin typeface="Meiryo"/>
                <a:ea typeface="Meiryo"/>
                <a:cs typeface="Meiryo"/>
                <a:sym typeface="Meiryo"/>
              </a:rPr>
            </a:br>
            <a:br>
              <a:rPr lang="ja-JP" sz="1800">
                <a:highlight>
                  <a:srgbClr val="FFFFFF"/>
                </a:highlight>
                <a:latin typeface="Meiryo"/>
                <a:ea typeface="Meiryo"/>
                <a:cs typeface="Meiryo"/>
                <a:sym typeface="Meiryo"/>
              </a:rPr>
            </a:br>
            <a:r>
              <a:rPr lang="ja-JP" sz="1800">
                <a:highlight>
                  <a:srgbClr val="FFFFFF"/>
                </a:highlight>
                <a:latin typeface="Meiryo"/>
                <a:ea typeface="Meiryo"/>
                <a:cs typeface="Meiryo"/>
                <a:sym typeface="Meiryo"/>
              </a:rPr>
              <a:t>・networkコマンドで生成したBGPルート情報にはWell known Mandatoryのパスアトリビュートが付加されます。デフォルトのWell known Mandatoryのパスアトリビュートは次の通りです。</a:t>
            </a:r>
            <a:endParaRPr sz="1800">
              <a:highlight>
                <a:srgbClr val="FFFFFF"/>
              </a:highlight>
              <a:latin typeface="Meiryo"/>
              <a:ea typeface="Meiryo"/>
              <a:cs typeface="Meiryo"/>
              <a:sym typeface="Meiryo"/>
            </a:endParaRPr>
          </a:p>
        </p:txBody>
      </p:sp>
      <p:sp>
        <p:nvSpPr>
          <p:cNvPr id="642" name="Google Shape;642;p74"/>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177800" marR="177800" rtl="0" algn="l">
              <a:lnSpc>
                <a:spcPct val="170000"/>
              </a:lnSpc>
              <a:spcBef>
                <a:spcPts val="2200"/>
              </a:spcBef>
              <a:spcAft>
                <a:spcPts val="1300"/>
              </a:spcAft>
              <a:buNone/>
            </a:pPr>
            <a:r>
              <a:rPr lang="ja-JP">
                <a:solidFill>
                  <a:srgbClr val="333333"/>
                </a:solidFill>
                <a:highlight>
                  <a:srgbClr val="FFFFFF"/>
                </a:highlight>
                <a:latin typeface="Meiryo"/>
                <a:ea typeface="Meiryo"/>
                <a:cs typeface="Meiryo"/>
                <a:sym typeface="Meiryo"/>
              </a:rPr>
              <a:t>BGPルートの生成：</a:t>
            </a:r>
            <a:r>
              <a:rPr lang="ja-JP">
                <a:highlight>
                  <a:schemeClr val="lt1"/>
                </a:highlight>
                <a:latin typeface="Meiryo"/>
                <a:ea typeface="Meiryo"/>
                <a:cs typeface="Meiryo"/>
                <a:sym typeface="Meiryo"/>
              </a:rPr>
              <a:t>networkコマンド④</a:t>
            </a:r>
            <a:endParaRPr>
              <a:highlight>
                <a:schemeClr val="lt1"/>
              </a:highlight>
            </a:endParaRPr>
          </a:p>
        </p:txBody>
      </p:sp>
      <p:sp>
        <p:nvSpPr>
          <p:cNvPr id="643" name="Google Shape;643;p74"/>
          <p:cNvSpPr txBox="1"/>
          <p:nvPr/>
        </p:nvSpPr>
        <p:spPr>
          <a:xfrm>
            <a:off x="800075" y="4343525"/>
            <a:ext cx="104592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800"/>
              </a:spcBef>
              <a:spcAft>
                <a:spcPts val="0"/>
              </a:spcAft>
              <a:buClr>
                <a:schemeClr val="dk1"/>
              </a:buClr>
              <a:buSzPts val="1400"/>
              <a:buFont typeface="Meiryo"/>
              <a:buChar char="➢"/>
            </a:pPr>
            <a:r>
              <a:rPr lang="ja-JP">
                <a:solidFill>
                  <a:schemeClr val="dk1"/>
                </a:solidFill>
                <a:highlight>
                  <a:schemeClr val="lt2"/>
                </a:highlight>
                <a:latin typeface="Meiryo"/>
                <a:ea typeface="Meiryo"/>
                <a:cs typeface="Meiryo"/>
                <a:sym typeface="Meiryo"/>
              </a:rPr>
              <a:t>ORIGINアトリビュート:「i (IGP)」</a:t>
            </a:r>
            <a:endParaRPr>
              <a:solidFill>
                <a:schemeClr val="dk1"/>
              </a:solidFill>
              <a:highlight>
                <a:schemeClr val="lt2"/>
              </a:highlight>
              <a:latin typeface="Meiryo"/>
              <a:ea typeface="Meiryo"/>
              <a:cs typeface="Meiryo"/>
              <a:sym typeface="Meiryo"/>
            </a:endParaRPr>
          </a:p>
          <a:p>
            <a:pPr indent="-317500" lvl="0" marL="457200" rtl="0" algn="l">
              <a:lnSpc>
                <a:spcPct val="115000"/>
              </a:lnSpc>
              <a:spcBef>
                <a:spcPts val="0"/>
              </a:spcBef>
              <a:spcAft>
                <a:spcPts val="0"/>
              </a:spcAft>
              <a:buClr>
                <a:schemeClr val="dk1"/>
              </a:buClr>
              <a:buSzPts val="1400"/>
              <a:buFont typeface="Meiryo"/>
              <a:buChar char="➢"/>
            </a:pPr>
            <a:r>
              <a:rPr lang="ja-JP">
                <a:solidFill>
                  <a:schemeClr val="dk1"/>
                </a:solidFill>
                <a:highlight>
                  <a:schemeClr val="lt2"/>
                </a:highlight>
                <a:latin typeface="Meiryo"/>
                <a:ea typeface="Meiryo"/>
                <a:cs typeface="Meiryo"/>
                <a:sym typeface="Meiryo"/>
              </a:rPr>
              <a:t>N</a:t>
            </a:r>
            <a:r>
              <a:rPr lang="ja-JP">
                <a:solidFill>
                  <a:schemeClr val="dk1"/>
                </a:solidFill>
                <a:highlight>
                  <a:schemeClr val="lt2"/>
                </a:highlight>
                <a:latin typeface="Meiryo"/>
                <a:ea typeface="Meiryo"/>
                <a:cs typeface="Meiryo"/>
                <a:sym typeface="Meiryo"/>
              </a:rPr>
              <a:t>EXT_HOPアトリビュート:「0.0.0.0」またはルーティングテーブル上のIGPルートのネクストホップ</a:t>
            </a:r>
            <a:endParaRPr>
              <a:solidFill>
                <a:schemeClr val="dk1"/>
              </a:solidFill>
              <a:highlight>
                <a:schemeClr val="lt2"/>
              </a:highlight>
              <a:latin typeface="Meiryo"/>
              <a:ea typeface="Meiryo"/>
              <a:cs typeface="Meiryo"/>
              <a:sym typeface="Meiryo"/>
            </a:endParaRPr>
          </a:p>
          <a:p>
            <a:pPr indent="-317500" lvl="0" marL="457200" rtl="0" algn="l">
              <a:lnSpc>
                <a:spcPct val="115000"/>
              </a:lnSpc>
              <a:spcBef>
                <a:spcPts val="0"/>
              </a:spcBef>
              <a:spcAft>
                <a:spcPts val="0"/>
              </a:spcAft>
              <a:buClr>
                <a:schemeClr val="dk1"/>
              </a:buClr>
              <a:buSzPts val="1400"/>
              <a:buFont typeface="Meiryo"/>
              <a:buChar char="➢"/>
            </a:pPr>
            <a:r>
              <a:rPr lang="ja-JP">
                <a:solidFill>
                  <a:schemeClr val="dk1"/>
                </a:solidFill>
                <a:highlight>
                  <a:schemeClr val="lt2"/>
                </a:highlight>
                <a:latin typeface="Meiryo"/>
                <a:ea typeface="Meiryo"/>
                <a:cs typeface="Meiryo"/>
                <a:sym typeface="Meiryo"/>
              </a:rPr>
              <a:t>AS_PATHアトリビュート:空白</a:t>
            </a:r>
            <a:endParaRPr>
              <a:solidFill>
                <a:schemeClr val="dk1"/>
              </a:solidFill>
              <a:highlight>
                <a:schemeClr val="lt2"/>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5"/>
          <p:cNvSpPr txBox="1"/>
          <p:nvPr>
            <p:ph idx="1" type="body"/>
          </p:nvPr>
        </p:nvSpPr>
        <p:spPr>
          <a:xfrm>
            <a:off x="609600" y="1129650"/>
            <a:ext cx="10972800" cy="19494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rPr lang="ja-JP" sz="1800">
                <a:solidFill>
                  <a:srgbClr val="333333"/>
                </a:solidFill>
                <a:highlight>
                  <a:srgbClr val="FFFFFF"/>
                </a:highlight>
                <a:latin typeface="Meiryo"/>
                <a:ea typeface="Meiryo"/>
                <a:cs typeface="Meiryo"/>
                <a:sym typeface="Meiryo"/>
              </a:rPr>
              <a:t>・networkコマンドによる</a:t>
            </a:r>
            <a:r>
              <a:rPr b="1" lang="ja-JP" sz="1800">
                <a:solidFill>
                  <a:srgbClr val="FF0000"/>
                </a:solidFill>
                <a:highlight>
                  <a:srgbClr val="FFFFFF"/>
                </a:highlight>
                <a:latin typeface="Meiryo"/>
                <a:ea typeface="Meiryo"/>
                <a:cs typeface="Meiryo"/>
                <a:sym typeface="Meiryo"/>
              </a:rPr>
              <a:t>BGPルートの生成は1つずつ設定しなければいけません</a:t>
            </a:r>
            <a:r>
              <a:rPr lang="ja-JP" sz="1800">
                <a:solidFill>
                  <a:srgbClr val="333333"/>
                </a:solidFill>
                <a:highlight>
                  <a:srgbClr val="FFFFFF"/>
                </a:highlight>
                <a:latin typeface="Meiryo"/>
                <a:ea typeface="Meiryo"/>
                <a:cs typeface="Meiryo"/>
                <a:sym typeface="Meiryo"/>
              </a:rPr>
              <a:t>。生成したいBGPルートが100個あるとすると、networkコマンドも100個設定しなければいけません。これは非常に手間になってしまいます。</a:t>
            </a:r>
            <a:endParaRPr sz="1800">
              <a:solidFill>
                <a:srgbClr val="333333"/>
              </a:solidFill>
              <a:highlight>
                <a:srgbClr val="FFFFFF"/>
              </a:highlight>
              <a:latin typeface="Meiryo"/>
              <a:ea typeface="Meiryo"/>
              <a:cs typeface="Meiryo"/>
              <a:sym typeface="Meiryo"/>
            </a:endParaRPr>
          </a:p>
          <a:p>
            <a:pPr indent="0" lvl="0" marL="0" rtl="0" algn="l">
              <a:lnSpc>
                <a:spcPct val="115000"/>
              </a:lnSpc>
              <a:spcBef>
                <a:spcPts val="1800"/>
              </a:spcBef>
              <a:spcAft>
                <a:spcPts val="1400"/>
              </a:spcAft>
              <a:buNone/>
            </a:pPr>
            <a:r>
              <a:rPr lang="ja-JP" sz="1800">
                <a:solidFill>
                  <a:srgbClr val="333333"/>
                </a:solidFill>
                <a:highlight>
                  <a:srgbClr val="FFFFFF"/>
                </a:highlight>
                <a:latin typeface="Meiryo"/>
                <a:ea typeface="Meiryo"/>
                <a:cs typeface="Meiryo"/>
                <a:sym typeface="Meiryo"/>
              </a:rPr>
              <a:t>・そこで、</a:t>
            </a:r>
            <a:r>
              <a:rPr lang="ja-JP" sz="1800">
                <a:solidFill>
                  <a:srgbClr val="333333"/>
                </a:solidFill>
                <a:latin typeface="Meiryo"/>
                <a:ea typeface="Meiryo"/>
                <a:cs typeface="Meiryo"/>
                <a:sym typeface="Meiryo"/>
              </a:rPr>
              <a:t>BGPルートを一括で生成するためにAS内のIGPから再配送を行います。</a:t>
            </a:r>
            <a:r>
              <a:rPr lang="ja-JP" sz="1800">
                <a:solidFill>
                  <a:srgbClr val="333333"/>
                </a:solidFill>
                <a:highlight>
                  <a:srgbClr val="FFFFFF"/>
                </a:highlight>
                <a:latin typeface="Meiryo"/>
                <a:ea typeface="Meiryo"/>
                <a:cs typeface="Meiryo"/>
                <a:sym typeface="Meiryo"/>
              </a:rPr>
              <a:t>BGPへの再配送は、BGPのコンフィグレーションモードでr</a:t>
            </a:r>
            <a:r>
              <a:rPr b="1" lang="ja-JP" sz="1800">
                <a:solidFill>
                  <a:srgbClr val="FF0000"/>
                </a:solidFill>
                <a:highlight>
                  <a:srgbClr val="FFFFFF"/>
                </a:highlight>
                <a:latin typeface="Meiryo"/>
                <a:ea typeface="Meiryo"/>
                <a:cs typeface="Meiryo"/>
                <a:sym typeface="Meiryo"/>
              </a:rPr>
              <a:t>edistributeコマンド</a:t>
            </a:r>
            <a:r>
              <a:rPr lang="ja-JP" sz="1800">
                <a:solidFill>
                  <a:srgbClr val="333333"/>
                </a:solidFill>
                <a:highlight>
                  <a:srgbClr val="FFFFFF"/>
                </a:highlight>
                <a:latin typeface="Meiryo"/>
                <a:ea typeface="Meiryo"/>
                <a:cs typeface="Meiryo"/>
                <a:sym typeface="Meiryo"/>
              </a:rPr>
              <a:t>を利用します。</a:t>
            </a:r>
            <a:endParaRPr sz="1800">
              <a:latin typeface="Meiryo"/>
              <a:ea typeface="Meiryo"/>
              <a:cs typeface="Meiryo"/>
              <a:sym typeface="Meiryo"/>
            </a:endParaRPr>
          </a:p>
        </p:txBody>
      </p:sp>
      <p:sp>
        <p:nvSpPr>
          <p:cNvPr id="650" name="Google Shape;650;p75"/>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lnSpc>
                <a:spcPct val="110000"/>
              </a:lnSpc>
              <a:spcBef>
                <a:spcPts val="3000"/>
              </a:spcBef>
              <a:spcAft>
                <a:spcPts val="2600"/>
              </a:spcAft>
              <a:buNone/>
            </a:pPr>
            <a:r>
              <a:rPr lang="ja-JP">
                <a:highlight>
                  <a:schemeClr val="lt1"/>
                </a:highlight>
                <a:latin typeface="Meiryo"/>
                <a:ea typeface="Meiryo"/>
                <a:cs typeface="Meiryo"/>
                <a:sym typeface="Meiryo"/>
              </a:rPr>
              <a:t>BGPルートの生成：AS内のIGPから再配送①</a:t>
            </a:r>
            <a:endParaRPr>
              <a:highlight>
                <a:schemeClr val="lt1"/>
              </a:highlight>
              <a:latin typeface="Meiryo"/>
              <a:ea typeface="Meiryo"/>
              <a:cs typeface="Meiryo"/>
              <a:sym typeface="Meiryo"/>
            </a:endParaRPr>
          </a:p>
        </p:txBody>
      </p:sp>
      <p:pic>
        <p:nvPicPr>
          <p:cNvPr id="651" name="Google Shape;651;p75"/>
          <p:cNvPicPr preferRelativeResize="0"/>
          <p:nvPr/>
        </p:nvPicPr>
        <p:blipFill>
          <a:blip r:embed="rId3">
            <a:alphaModFix/>
          </a:blip>
          <a:stretch>
            <a:fillRect/>
          </a:stretch>
        </p:blipFill>
        <p:spPr>
          <a:xfrm>
            <a:off x="1126049" y="3079074"/>
            <a:ext cx="9939899" cy="339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idx="1" type="body"/>
          </p:nvPr>
        </p:nvSpPr>
        <p:spPr>
          <a:xfrm>
            <a:off x="241100" y="1488325"/>
            <a:ext cx="11437200" cy="4961100"/>
          </a:xfrm>
          <a:prstGeom prst="rect">
            <a:avLst/>
          </a:prstGeom>
        </p:spPr>
        <p:txBody>
          <a:bodyPr anchorCtr="0" anchor="t" bIns="45700" lIns="91425" spcFirstLastPara="1" rIns="91425" wrap="square" tIns="45700">
            <a:normAutofit lnSpcReduction="20000"/>
          </a:bodyPr>
          <a:lstStyle/>
          <a:p>
            <a:pPr indent="0" lvl="0" marL="0" rtl="0" algn="just">
              <a:lnSpc>
                <a:spcPct val="115000"/>
              </a:lnSpc>
              <a:spcBef>
                <a:spcPts val="0"/>
              </a:spcBef>
              <a:spcAft>
                <a:spcPts val="0"/>
              </a:spcAft>
              <a:buNone/>
            </a:pPr>
            <a:r>
              <a:rPr lang="ja-JP" sz="1800">
                <a:highlight>
                  <a:srgbClr val="FFFFFF"/>
                </a:highlight>
                <a:latin typeface="Verdana"/>
                <a:ea typeface="Verdana"/>
                <a:cs typeface="Verdana"/>
                <a:sym typeface="Verdana"/>
              </a:rPr>
              <a:t>・IGPには様々な種類があり、ネットワークごとに選択される。</a:t>
            </a:r>
            <a:endParaRPr sz="1800">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t/>
            </a:r>
            <a:endParaRPr sz="1800">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t/>
            </a:r>
            <a:endParaRPr sz="1800">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t/>
            </a:r>
            <a:endParaRPr sz="1800">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rPr lang="ja-JP" sz="1800">
                <a:highlight>
                  <a:srgbClr val="FFFFFF"/>
                </a:highlight>
                <a:latin typeface="Verdana"/>
                <a:ea typeface="Verdana"/>
                <a:cs typeface="Verdana"/>
                <a:sym typeface="Verdana"/>
              </a:rPr>
              <a:t>・どの隣接ルータを経由すれば最短の</a:t>
            </a:r>
            <a:r>
              <a:rPr b="1" lang="ja-JP" sz="1800">
                <a:solidFill>
                  <a:srgbClr val="FF0000"/>
                </a:solidFill>
                <a:highlight>
                  <a:srgbClr val="FFFFFF"/>
                </a:highlight>
                <a:uFill>
                  <a:noFill/>
                </a:uFill>
                <a:latin typeface="Verdana"/>
                <a:ea typeface="Verdana"/>
                <a:cs typeface="Verdana"/>
                <a:sym typeface="Verdana"/>
                <a:hlinkClick r:id="rId3">
                  <a:extLst>
                    <a:ext uri="{A12FA001-AC4F-418D-AE19-62706E023703}">
                      <ahyp:hlinkClr val="tx"/>
                    </a:ext>
                  </a:extLst>
                </a:hlinkClick>
              </a:rPr>
              <a:t>ホップ数</a:t>
            </a:r>
            <a:r>
              <a:rPr lang="ja-JP" sz="1800">
                <a:highlight>
                  <a:srgbClr val="FFFFFF"/>
                </a:highlight>
                <a:latin typeface="Verdana"/>
                <a:ea typeface="Verdana"/>
                <a:cs typeface="Verdana"/>
                <a:sym typeface="Verdana"/>
              </a:rPr>
              <a:t>で宛先に届くかを基準に経路を指定するプロトコル</a:t>
            </a:r>
            <a:br>
              <a:rPr lang="ja-JP" sz="1800">
                <a:highlight>
                  <a:srgbClr val="FFFFFF"/>
                </a:highlight>
                <a:latin typeface="Verdana"/>
                <a:ea typeface="Verdana"/>
                <a:cs typeface="Verdana"/>
                <a:sym typeface="Verdana"/>
              </a:rPr>
            </a:br>
            <a:r>
              <a:rPr lang="ja-JP" sz="1800">
                <a:highlight>
                  <a:srgbClr val="FFFFFF"/>
                </a:highlight>
                <a:latin typeface="Verdana"/>
                <a:ea typeface="Verdana"/>
                <a:cs typeface="Verdana"/>
                <a:sym typeface="Verdana"/>
              </a:rPr>
              <a:t>　※</a:t>
            </a:r>
            <a:r>
              <a:rPr b="1" lang="ja-JP" sz="1800">
                <a:solidFill>
                  <a:srgbClr val="FF0000"/>
                </a:solidFill>
                <a:highlight>
                  <a:srgbClr val="FFFFFF"/>
                </a:highlight>
                <a:latin typeface="Verdana"/>
                <a:ea typeface="Verdana"/>
                <a:cs typeface="Verdana"/>
                <a:sym typeface="Verdana"/>
              </a:rPr>
              <a:t>RIP</a:t>
            </a:r>
            <a:r>
              <a:rPr lang="ja-JP" sz="1800">
                <a:highlight>
                  <a:srgbClr val="FFFFFF"/>
                </a:highlight>
                <a:latin typeface="Verdana"/>
                <a:ea typeface="Verdana"/>
                <a:cs typeface="Verdana"/>
                <a:sym typeface="Verdana"/>
              </a:rPr>
              <a:t>や</a:t>
            </a:r>
            <a:r>
              <a:rPr b="1" lang="ja-JP" sz="1800">
                <a:solidFill>
                  <a:srgbClr val="FF0000"/>
                </a:solidFill>
                <a:highlight>
                  <a:srgbClr val="FFFFFF"/>
                </a:highlight>
                <a:uFill>
                  <a:noFill/>
                </a:uFill>
                <a:latin typeface="Verdana"/>
                <a:ea typeface="Verdana"/>
                <a:cs typeface="Verdana"/>
                <a:sym typeface="Verdana"/>
                <a:hlinkClick r:id="rId4">
                  <a:extLst>
                    <a:ext uri="{A12FA001-AC4F-418D-AE19-62706E023703}">
                      <ahyp:hlinkClr val="tx"/>
                    </a:ext>
                  </a:extLst>
                </a:hlinkClick>
              </a:rPr>
              <a:t>IGRP</a:t>
            </a:r>
            <a:r>
              <a:rPr lang="ja-JP" sz="1800">
                <a:solidFill>
                  <a:srgbClr val="FF0000"/>
                </a:solidFill>
                <a:highlight>
                  <a:srgbClr val="FFFFFF"/>
                </a:highlight>
                <a:latin typeface="Verdana"/>
                <a:ea typeface="Verdana"/>
                <a:cs typeface="Verdana"/>
                <a:sym typeface="Verdana"/>
              </a:rPr>
              <a:t>/</a:t>
            </a:r>
            <a:r>
              <a:rPr b="1" lang="ja-JP" sz="1800">
                <a:solidFill>
                  <a:srgbClr val="FF0000"/>
                </a:solidFill>
                <a:highlight>
                  <a:srgbClr val="FFFFFF"/>
                </a:highlight>
                <a:uFill>
                  <a:noFill/>
                </a:uFill>
                <a:latin typeface="Verdana"/>
                <a:ea typeface="Verdana"/>
                <a:cs typeface="Verdana"/>
                <a:sym typeface="Verdana"/>
                <a:hlinkClick r:id="rId5">
                  <a:extLst>
                    <a:ext uri="{A12FA001-AC4F-418D-AE19-62706E023703}">
                      <ahyp:hlinkClr val="tx"/>
                    </a:ext>
                  </a:extLst>
                </a:hlinkClick>
              </a:rPr>
              <a:t>EIGRP</a:t>
            </a:r>
            <a:r>
              <a:rPr lang="ja-JP" sz="1800">
                <a:highlight>
                  <a:srgbClr val="FFFFFF"/>
                </a:highlight>
                <a:latin typeface="Verdana"/>
                <a:ea typeface="Verdana"/>
                <a:cs typeface="Verdana"/>
                <a:sym typeface="Verdana"/>
              </a:rPr>
              <a:t>が該当する。</a:t>
            </a:r>
            <a:endParaRPr sz="1800">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t/>
            </a:r>
            <a:endParaRPr sz="1800">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t/>
            </a:r>
            <a:endParaRPr sz="1800">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t/>
            </a:r>
            <a:endParaRPr sz="1800">
              <a:highlight>
                <a:srgbClr val="FFFFFF"/>
              </a:highlight>
              <a:latin typeface="Verdana"/>
              <a:ea typeface="Verdana"/>
              <a:cs typeface="Verdana"/>
              <a:sym typeface="Verdana"/>
            </a:endParaRPr>
          </a:p>
          <a:p>
            <a:pPr indent="0" lvl="0" marL="0" rtl="0" algn="just">
              <a:lnSpc>
                <a:spcPct val="115000"/>
              </a:lnSpc>
              <a:spcBef>
                <a:spcPts val="1100"/>
              </a:spcBef>
              <a:spcAft>
                <a:spcPts val="0"/>
              </a:spcAft>
              <a:buNone/>
            </a:pPr>
            <a:r>
              <a:t/>
            </a:r>
            <a:endParaRPr sz="1800">
              <a:highlight>
                <a:srgbClr val="FFFFFF"/>
              </a:highlight>
              <a:latin typeface="Verdana"/>
              <a:ea typeface="Verdana"/>
              <a:cs typeface="Verdana"/>
              <a:sym typeface="Verdana"/>
            </a:endParaRPr>
          </a:p>
          <a:p>
            <a:pPr indent="0" lvl="0" marL="0" rtl="0" algn="just">
              <a:lnSpc>
                <a:spcPct val="115000"/>
              </a:lnSpc>
              <a:spcBef>
                <a:spcPts val="1100"/>
              </a:spcBef>
              <a:spcAft>
                <a:spcPts val="1100"/>
              </a:spcAft>
              <a:buNone/>
            </a:pPr>
            <a:r>
              <a:rPr lang="ja-JP" sz="1800">
                <a:highlight>
                  <a:srgbClr val="FFFFFF"/>
                </a:highlight>
                <a:latin typeface="Verdana"/>
                <a:ea typeface="Verdana"/>
                <a:cs typeface="Verdana"/>
                <a:sym typeface="Verdana"/>
              </a:rPr>
              <a:t>・一方、どのルータとどのルータが隣接しているかという接続情報（リンクステート）を交換し合い、この情報の集合に基づいて経路を選択するプロトコル</a:t>
            </a:r>
            <a:br>
              <a:rPr lang="ja-JP" sz="1800">
                <a:highlight>
                  <a:srgbClr val="FFFFFF"/>
                </a:highlight>
                <a:latin typeface="Verdana"/>
                <a:ea typeface="Verdana"/>
                <a:cs typeface="Verdana"/>
                <a:sym typeface="Verdana"/>
              </a:rPr>
            </a:br>
            <a:r>
              <a:rPr lang="ja-JP" sz="1800">
                <a:highlight>
                  <a:srgbClr val="FFFFFF"/>
                </a:highlight>
                <a:latin typeface="Verdana"/>
                <a:ea typeface="Verdana"/>
                <a:cs typeface="Verdana"/>
                <a:sym typeface="Verdana"/>
              </a:rPr>
              <a:t>　</a:t>
            </a:r>
            <a:r>
              <a:rPr b="1" lang="ja-JP" sz="1800">
                <a:highlight>
                  <a:srgbClr val="FFFFFF"/>
                </a:highlight>
                <a:latin typeface="Verdana"/>
                <a:ea typeface="Verdana"/>
                <a:cs typeface="Verdana"/>
                <a:sym typeface="Verdana"/>
              </a:rPr>
              <a:t>※</a:t>
            </a:r>
            <a:r>
              <a:rPr b="1" lang="ja-JP" sz="1800">
                <a:solidFill>
                  <a:srgbClr val="FF0000"/>
                </a:solidFill>
                <a:highlight>
                  <a:srgbClr val="FFFFFF"/>
                </a:highlight>
                <a:uFill>
                  <a:noFill/>
                </a:uFill>
                <a:latin typeface="Verdana"/>
                <a:ea typeface="Verdana"/>
                <a:cs typeface="Verdana"/>
                <a:sym typeface="Verdana"/>
                <a:hlinkClick r:id="rId6">
                  <a:extLst>
                    <a:ext uri="{A12FA001-AC4F-418D-AE19-62706E023703}">
                      <ahyp:hlinkClr val="tx"/>
                    </a:ext>
                  </a:extLst>
                </a:hlinkClick>
              </a:rPr>
              <a:t>OSPF</a:t>
            </a:r>
            <a:r>
              <a:rPr lang="ja-JP" sz="1800">
                <a:highlight>
                  <a:srgbClr val="FFFFFF"/>
                </a:highlight>
                <a:latin typeface="Verdana"/>
                <a:ea typeface="Verdana"/>
                <a:cs typeface="Verdana"/>
                <a:sym typeface="Verdana"/>
              </a:rPr>
              <a:t>や</a:t>
            </a:r>
            <a:r>
              <a:rPr b="1" lang="ja-JP" sz="1800">
                <a:solidFill>
                  <a:srgbClr val="FF0000"/>
                </a:solidFill>
                <a:highlight>
                  <a:srgbClr val="FFFFFF"/>
                </a:highlight>
                <a:uFill>
                  <a:noFill/>
                </a:uFill>
                <a:latin typeface="Verdana"/>
                <a:ea typeface="Verdana"/>
                <a:cs typeface="Verdana"/>
                <a:sym typeface="Verdana"/>
                <a:hlinkClick r:id="rId7">
                  <a:extLst>
                    <a:ext uri="{A12FA001-AC4F-418D-AE19-62706E023703}">
                      <ahyp:hlinkClr val="tx"/>
                    </a:ext>
                  </a:extLst>
                </a:hlinkClick>
              </a:rPr>
              <a:t>IS-IS</a:t>
            </a:r>
            <a:r>
              <a:rPr lang="ja-JP" sz="1800">
                <a:highlight>
                  <a:srgbClr val="FFFFFF"/>
                </a:highlight>
                <a:latin typeface="Verdana"/>
                <a:ea typeface="Verdana"/>
                <a:cs typeface="Verdana"/>
                <a:sym typeface="Verdana"/>
              </a:rPr>
              <a:t>などがこれに分類される。</a:t>
            </a:r>
            <a:endParaRPr/>
          </a:p>
        </p:txBody>
      </p:sp>
      <p:sp>
        <p:nvSpPr>
          <p:cNvPr id="181" name="Google Shape;181;p22"/>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I</a:t>
            </a:r>
            <a:r>
              <a:rPr lang="ja-JP">
                <a:latin typeface="Meiryo"/>
                <a:ea typeface="Meiryo"/>
                <a:cs typeface="Meiryo"/>
                <a:sym typeface="Meiryo"/>
              </a:rPr>
              <a:t>GPの分類</a:t>
            </a:r>
            <a:endParaRPr>
              <a:latin typeface="Meiryo"/>
              <a:ea typeface="Meiryo"/>
              <a:cs typeface="Meiryo"/>
              <a:sym typeface="Meiryo"/>
            </a:endParaRPr>
          </a:p>
        </p:txBody>
      </p:sp>
      <p:sp>
        <p:nvSpPr>
          <p:cNvPr id="182" name="Google Shape;182;p22"/>
          <p:cNvSpPr/>
          <p:nvPr/>
        </p:nvSpPr>
        <p:spPr>
          <a:xfrm>
            <a:off x="241100" y="106282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分類</a:t>
            </a:r>
            <a:endParaRPr b="1" i="0" sz="1200" u="none" cap="none" strike="noStrike">
              <a:solidFill>
                <a:srgbClr val="FFFFFF"/>
              </a:solidFill>
              <a:latin typeface="Meiryo"/>
              <a:ea typeface="Meiryo"/>
              <a:cs typeface="Meiryo"/>
              <a:sym typeface="Meiryo"/>
            </a:endParaRPr>
          </a:p>
        </p:txBody>
      </p:sp>
      <p:sp>
        <p:nvSpPr>
          <p:cNvPr id="183" name="Google Shape;183;p22"/>
          <p:cNvSpPr/>
          <p:nvPr/>
        </p:nvSpPr>
        <p:spPr>
          <a:xfrm>
            <a:off x="1087775" y="1965900"/>
            <a:ext cx="9577200" cy="557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100"/>
              </a:spcAft>
              <a:buClr>
                <a:schemeClr val="dk1"/>
              </a:buClr>
              <a:buSzPts val="1100"/>
              <a:buFont typeface="Arial"/>
              <a:buNone/>
            </a:pPr>
            <a:r>
              <a:rPr lang="ja-JP" sz="1800">
                <a:solidFill>
                  <a:schemeClr val="dk1"/>
                </a:solidFill>
                <a:highlight>
                  <a:srgbClr val="CFE2F3"/>
                </a:highlight>
                <a:latin typeface="Verdana"/>
                <a:ea typeface="Verdana"/>
                <a:cs typeface="Verdana"/>
                <a:sym typeface="Verdana"/>
              </a:rPr>
              <a:t>①</a:t>
            </a:r>
            <a:r>
              <a:rPr lang="ja-JP" sz="1800">
                <a:solidFill>
                  <a:schemeClr val="dk1"/>
                </a:solidFill>
                <a:highlight>
                  <a:srgbClr val="CFE2F3"/>
                </a:highlight>
                <a:latin typeface="Verdana"/>
                <a:ea typeface="Verdana"/>
                <a:cs typeface="Verdana"/>
                <a:sym typeface="Verdana"/>
              </a:rPr>
              <a:t>「ディスタンスベクタ型」（</a:t>
            </a:r>
            <a:r>
              <a:rPr lang="ja-JP" sz="1800">
                <a:solidFill>
                  <a:schemeClr val="dk1"/>
                </a:solidFill>
                <a:highlight>
                  <a:srgbClr val="CFE2F3"/>
                </a:highlight>
                <a:uFill>
                  <a:noFill/>
                </a:uFill>
                <a:latin typeface="Verdana"/>
                <a:ea typeface="Verdana"/>
                <a:cs typeface="Verdana"/>
                <a:sym typeface="Verdana"/>
                <a:hlinkClick r:id="rId8">
                  <a:extLst>
                    <a:ext uri="{A12FA001-AC4F-418D-AE19-62706E023703}">
                      <ahyp:hlinkClr val="tx"/>
                    </a:ext>
                  </a:extLst>
                </a:hlinkClick>
              </a:rPr>
              <a:t>distance-vector　routing　protocol</a:t>
            </a:r>
            <a:r>
              <a:rPr lang="ja-JP" sz="1800">
                <a:solidFill>
                  <a:schemeClr val="dk1"/>
                </a:solidFill>
                <a:highlight>
                  <a:srgbClr val="CFE2F3"/>
                </a:highlight>
                <a:latin typeface="Verdana"/>
                <a:ea typeface="Verdana"/>
                <a:cs typeface="Verdana"/>
                <a:sym typeface="Verdana"/>
              </a:rPr>
              <a:t>/距離ベクトル型）</a:t>
            </a:r>
            <a:endParaRPr sz="1800">
              <a:solidFill>
                <a:schemeClr val="dk1"/>
              </a:solidFill>
              <a:highlight>
                <a:srgbClr val="CFE2F3"/>
              </a:highlight>
            </a:endParaRPr>
          </a:p>
        </p:txBody>
      </p:sp>
      <p:sp>
        <p:nvSpPr>
          <p:cNvPr id="184" name="Google Shape;184;p22"/>
          <p:cNvSpPr/>
          <p:nvPr/>
        </p:nvSpPr>
        <p:spPr>
          <a:xfrm>
            <a:off x="5358900" y="2688275"/>
            <a:ext cx="737100" cy="352800"/>
          </a:xfrm>
          <a:prstGeom prst="down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1087775" y="4280475"/>
            <a:ext cx="9577200" cy="557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100"/>
              </a:spcAft>
              <a:buNone/>
            </a:pPr>
            <a:r>
              <a:rPr lang="ja-JP" sz="1800">
                <a:solidFill>
                  <a:schemeClr val="dk1"/>
                </a:solidFill>
                <a:highlight>
                  <a:srgbClr val="FFF2CC"/>
                </a:highlight>
                <a:latin typeface="Verdana"/>
                <a:ea typeface="Verdana"/>
                <a:cs typeface="Verdana"/>
                <a:sym typeface="Verdana"/>
              </a:rPr>
              <a:t>②</a:t>
            </a:r>
            <a:r>
              <a:rPr lang="ja-JP" sz="1800">
                <a:solidFill>
                  <a:schemeClr val="dk1"/>
                </a:solidFill>
                <a:highlight>
                  <a:srgbClr val="FFF2CC"/>
                </a:highlight>
                <a:latin typeface="Verdana"/>
                <a:ea typeface="Verdana"/>
                <a:cs typeface="Verdana"/>
                <a:sym typeface="Verdana"/>
              </a:rPr>
              <a:t>「リンクステート型」（</a:t>
            </a:r>
            <a:r>
              <a:rPr lang="ja-JP" sz="1800">
                <a:solidFill>
                  <a:schemeClr val="dk1"/>
                </a:solidFill>
                <a:highlight>
                  <a:srgbClr val="FFF2CC"/>
                </a:highlight>
                <a:uFill>
                  <a:noFill/>
                </a:uFill>
                <a:latin typeface="Verdana"/>
                <a:ea typeface="Verdana"/>
                <a:cs typeface="Verdana"/>
                <a:sym typeface="Verdana"/>
                <a:hlinkClick r:id="rId9">
                  <a:extLst>
                    <a:ext uri="{A12FA001-AC4F-418D-AE19-62706E023703}">
                      <ahyp:hlinkClr val="tx"/>
                    </a:ext>
                  </a:extLst>
                </a:hlinkClick>
              </a:rPr>
              <a:t>link-state　routing　protocol</a:t>
            </a:r>
            <a:r>
              <a:rPr lang="ja-JP" sz="1800">
                <a:solidFill>
                  <a:schemeClr val="dk1"/>
                </a:solidFill>
                <a:highlight>
                  <a:srgbClr val="FFF2CC"/>
                </a:highlight>
                <a:latin typeface="Verdana"/>
                <a:ea typeface="Verdana"/>
                <a:cs typeface="Verdana"/>
                <a:sym typeface="Verdana"/>
              </a:rPr>
              <a:t>）</a:t>
            </a:r>
            <a:endParaRPr sz="1800">
              <a:solidFill>
                <a:schemeClr val="dk1"/>
              </a:solidFill>
              <a:highlight>
                <a:srgbClr val="FFF2CC"/>
              </a:highlight>
            </a:endParaRPr>
          </a:p>
        </p:txBody>
      </p:sp>
      <p:sp>
        <p:nvSpPr>
          <p:cNvPr id="186" name="Google Shape;186;p22"/>
          <p:cNvSpPr/>
          <p:nvPr/>
        </p:nvSpPr>
        <p:spPr>
          <a:xfrm>
            <a:off x="5358900" y="4983525"/>
            <a:ext cx="737100" cy="3528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6"/>
          <p:cNvSpPr txBox="1"/>
          <p:nvPr>
            <p:ph idx="1" type="body"/>
          </p:nvPr>
        </p:nvSpPr>
        <p:spPr>
          <a:xfrm>
            <a:off x="609600" y="1129650"/>
            <a:ext cx="10972800" cy="11679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1400"/>
              </a:spcAft>
              <a:buNone/>
            </a:pPr>
            <a:r>
              <a:rPr lang="ja-JP" sz="1800">
                <a:highlight>
                  <a:srgbClr val="FFFFFF"/>
                </a:highlight>
                <a:latin typeface="Meiryo"/>
                <a:ea typeface="Meiryo"/>
                <a:cs typeface="Meiryo"/>
                <a:sym typeface="Meiryo"/>
              </a:rPr>
              <a:t>・</a:t>
            </a:r>
            <a:r>
              <a:rPr lang="ja-JP" sz="1800">
                <a:highlight>
                  <a:srgbClr val="FFFFFF"/>
                </a:highlight>
                <a:latin typeface="Meiryo"/>
                <a:ea typeface="Meiryo"/>
                <a:cs typeface="Meiryo"/>
                <a:sym typeface="Meiryo"/>
              </a:rPr>
              <a:t>以下の図のR1は、100.1.1.0/24～100.1.10.0/24の10個のOSPFルートを一括してBGPルートとしてBGPテーブルに登録している例です。</a:t>
            </a:r>
            <a:endParaRPr sz="1800">
              <a:latin typeface="Meiryo"/>
              <a:ea typeface="Meiryo"/>
              <a:cs typeface="Meiryo"/>
              <a:sym typeface="Meiryo"/>
            </a:endParaRPr>
          </a:p>
        </p:txBody>
      </p:sp>
      <p:sp>
        <p:nvSpPr>
          <p:cNvPr id="658" name="Google Shape;658;p76"/>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lnSpc>
                <a:spcPct val="110000"/>
              </a:lnSpc>
              <a:spcBef>
                <a:spcPts val="3000"/>
              </a:spcBef>
              <a:spcAft>
                <a:spcPts val="2600"/>
              </a:spcAft>
              <a:buNone/>
            </a:pPr>
            <a:r>
              <a:rPr lang="ja-JP">
                <a:highlight>
                  <a:schemeClr val="lt1"/>
                </a:highlight>
                <a:latin typeface="Meiryo"/>
                <a:ea typeface="Meiryo"/>
                <a:cs typeface="Meiryo"/>
                <a:sym typeface="Meiryo"/>
              </a:rPr>
              <a:t>BGPルートの生成：AS内のIGPから再配送②</a:t>
            </a:r>
            <a:endParaRPr>
              <a:highlight>
                <a:schemeClr val="lt1"/>
              </a:highlight>
              <a:latin typeface="Meiryo"/>
              <a:ea typeface="Meiryo"/>
              <a:cs typeface="Meiryo"/>
              <a:sym typeface="Meiryo"/>
            </a:endParaRPr>
          </a:p>
        </p:txBody>
      </p:sp>
      <p:pic>
        <p:nvPicPr>
          <p:cNvPr id="659" name="Google Shape;659;p76"/>
          <p:cNvPicPr preferRelativeResize="0"/>
          <p:nvPr/>
        </p:nvPicPr>
        <p:blipFill>
          <a:blip r:embed="rId3">
            <a:alphaModFix/>
          </a:blip>
          <a:stretch>
            <a:fillRect/>
          </a:stretch>
        </p:blipFill>
        <p:spPr>
          <a:xfrm>
            <a:off x="3390900" y="1859825"/>
            <a:ext cx="5410200" cy="4057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7"/>
          <p:cNvSpPr txBox="1"/>
          <p:nvPr>
            <p:ph idx="1" type="body"/>
          </p:nvPr>
        </p:nvSpPr>
        <p:spPr>
          <a:xfrm>
            <a:off x="609600" y="1129650"/>
            <a:ext cx="10972800" cy="16983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1400"/>
              </a:spcAft>
              <a:buNone/>
            </a:pPr>
            <a:r>
              <a:rPr lang="ja-JP" sz="1800">
                <a:highlight>
                  <a:srgbClr val="FFFFFF"/>
                </a:highlight>
                <a:latin typeface="Meiryo"/>
                <a:ea typeface="Meiryo"/>
                <a:cs typeface="Meiryo"/>
                <a:sym typeface="Meiryo"/>
              </a:rPr>
              <a:t>・</a:t>
            </a:r>
            <a:r>
              <a:rPr lang="ja-JP" sz="1800">
                <a:highlight>
                  <a:srgbClr val="FFFFFF"/>
                </a:highlight>
                <a:latin typeface="Meiryo"/>
                <a:ea typeface="Meiryo"/>
                <a:cs typeface="Meiryo"/>
                <a:sym typeface="Meiryo"/>
              </a:rPr>
              <a:t>redistributeコマンドで生成した</a:t>
            </a:r>
            <a:r>
              <a:rPr b="1" lang="ja-JP" sz="1800">
                <a:solidFill>
                  <a:srgbClr val="FF0000"/>
                </a:solidFill>
                <a:highlight>
                  <a:srgbClr val="FFFFFF"/>
                </a:highlight>
                <a:latin typeface="Meiryo"/>
                <a:ea typeface="Meiryo"/>
                <a:cs typeface="Meiryo"/>
                <a:sym typeface="Meiryo"/>
              </a:rPr>
              <a:t>BGPルートに付加されるWell known Mandatoryのパスアトリビュート</a:t>
            </a:r>
            <a:r>
              <a:rPr lang="ja-JP" sz="1800">
                <a:highlight>
                  <a:srgbClr val="FFFFFF"/>
                </a:highlight>
                <a:latin typeface="Meiryo"/>
                <a:ea typeface="Meiryo"/>
                <a:cs typeface="Meiryo"/>
                <a:sym typeface="Meiryo"/>
              </a:rPr>
              <a:t>は以下の通りです。</a:t>
            </a:r>
            <a:endParaRPr sz="1800">
              <a:latin typeface="Meiryo"/>
              <a:ea typeface="Meiryo"/>
              <a:cs typeface="Meiryo"/>
              <a:sym typeface="Meiryo"/>
            </a:endParaRPr>
          </a:p>
        </p:txBody>
      </p:sp>
      <p:sp>
        <p:nvSpPr>
          <p:cNvPr id="666" name="Google Shape;666;p77"/>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lnSpc>
                <a:spcPct val="110000"/>
              </a:lnSpc>
              <a:spcBef>
                <a:spcPts val="3000"/>
              </a:spcBef>
              <a:spcAft>
                <a:spcPts val="2600"/>
              </a:spcAft>
              <a:buNone/>
            </a:pPr>
            <a:r>
              <a:rPr lang="ja-JP">
                <a:highlight>
                  <a:schemeClr val="lt1"/>
                </a:highlight>
                <a:latin typeface="Meiryo"/>
                <a:ea typeface="Meiryo"/>
                <a:cs typeface="Meiryo"/>
                <a:sym typeface="Meiryo"/>
              </a:rPr>
              <a:t>BGPルートの生成：AS内のIGPから再配送③</a:t>
            </a:r>
            <a:endParaRPr>
              <a:highlight>
                <a:schemeClr val="lt1"/>
              </a:highlight>
              <a:latin typeface="Meiryo"/>
              <a:ea typeface="Meiryo"/>
              <a:cs typeface="Meiryo"/>
              <a:sym typeface="Meiryo"/>
            </a:endParaRPr>
          </a:p>
        </p:txBody>
      </p:sp>
      <p:sp>
        <p:nvSpPr>
          <p:cNvPr id="667" name="Google Shape;667;p77"/>
          <p:cNvSpPr txBox="1"/>
          <p:nvPr/>
        </p:nvSpPr>
        <p:spPr>
          <a:xfrm>
            <a:off x="1599150" y="1785775"/>
            <a:ext cx="89937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800"/>
              </a:spcBef>
              <a:spcAft>
                <a:spcPts val="0"/>
              </a:spcAft>
              <a:buClr>
                <a:schemeClr val="dk1"/>
              </a:buClr>
              <a:buSzPts val="1400"/>
              <a:buFont typeface="Meiryo"/>
              <a:buChar char="➢"/>
            </a:pPr>
            <a:r>
              <a:rPr lang="ja-JP">
                <a:solidFill>
                  <a:schemeClr val="dk1"/>
                </a:solidFill>
                <a:highlight>
                  <a:schemeClr val="lt2"/>
                </a:highlight>
                <a:latin typeface="Meiryo"/>
                <a:ea typeface="Meiryo"/>
                <a:cs typeface="Meiryo"/>
                <a:sym typeface="Meiryo"/>
              </a:rPr>
              <a:t>ORIGINアトリビュート:「? (Incomplete)」</a:t>
            </a:r>
            <a:endParaRPr>
              <a:solidFill>
                <a:schemeClr val="dk1"/>
              </a:solidFill>
              <a:highlight>
                <a:schemeClr val="lt2"/>
              </a:highlight>
              <a:latin typeface="Meiryo"/>
              <a:ea typeface="Meiryo"/>
              <a:cs typeface="Meiryo"/>
              <a:sym typeface="Meiryo"/>
            </a:endParaRPr>
          </a:p>
          <a:p>
            <a:pPr indent="-317500" lvl="0" marL="457200" rtl="0" algn="l">
              <a:lnSpc>
                <a:spcPct val="115000"/>
              </a:lnSpc>
              <a:spcBef>
                <a:spcPts val="0"/>
              </a:spcBef>
              <a:spcAft>
                <a:spcPts val="0"/>
              </a:spcAft>
              <a:buClr>
                <a:schemeClr val="dk1"/>
              </a:buClr>
              <a:buSzPts val="1400"/>
              <a:buFont typeface="Meiryo"/>
              <a:buChar char="➢"/>
            </a:pPr>
            <a:r>
              <a:rPr lang="ja-JP">
                <a:solidFill>
                  <a:schemeClr val="dk1"/>
                </a:solidFill>
                <a:highlight>
                  <a:schemeClr val="lt2"/>
                </a:highlight>
                <a:latin typeface="Meiryo"/>
                <a:ea typeface="Meiryo"/>
                <a:cs typeface="Meiryo"/>
                <a:sym typeface="Meiryo"/>
              </a:rPr>
              <a:t>NEXT_HOPアトリビュート:「0.0.0.0」またはルーティングテーブル上のIGPルートのネクストホップ</a:t>
            </a:r>
            <a:endParaRPr>
              <a:solidFill>
                <a:schemeClr val="dk1"/>
              </a:solidFill>
              <a:highlight>
                <a:schemeClr val="lt2"/>
              </a:highlight>
              <a:latin typeface="Meiryo"/>
              <a:ea typeface="Meiryo"/>
              <a:cs typeface="Meiryo"/>
              <a:sym typeface="Meiryo"/>
            </a:endParaRPr>
          </a:p>
          <a:p>
            <a:pPr indent="-317500" lvl="0" marL="457200" rtl="0" algn="l">
              <a:lnSpc>
                <a:spcPct val="115000"/>
              </a:lnSpc>
              <a:spcBef>
                <a:spcPts val="0"/>
              </a:spcBef>
              <a:spcAft>
                <a:spcPts val="0"/>
              </a:spcAft>
              <a:buClr>
                <a:schemeClr val="dk1"/>
              </a:buClr>
              <a:buSzPts val="1400"/>
              <a:buFont typeface="Meiryo"/>
              <a:buChar char="➢"/>
            </a:pPr>
            <a:r>
              <a:rPr lang="ja-JP">
                <a:solidFill>
                  <a:schemeClr val="dk1"/>
                </a:solidFill>
                <a:highlight>
                  <a:schemeClr val="lt2"/>
                </a:highlight>
                <a:latin typeface="Meiryo"/>
                <a:ea typeface="Meiryo"/>
                <a:cs typeface="Meiryo"/>
                <a:sym typeface="Meiryo"/>
              </a:rPr>
              <a:t>AS_PATHアトリビュート:空白</a:t>
            </a:r>
            <a:endParaRPr>
              <a:solidFill>
                <a:schemeClr val="dk1"/>
              </a:solidFill>
              <a:highlight>
                <a:schemeClr val="lt2"/>
              </a:highlight>
              <a:latin typeface="Meiryo"/>
              <a:ea typeface="Meiryo"/>
              <a:cs typeface="Meiryo"/>
              <a:sym typeface="Meiryo"/>
            </a:endParaRPr>
          </a:p>
        </p:txBody>
      </p:sp>
      <p:sp>
        <p:nvSpPr>
          <p:cNvPr id="668" name="Google Shape;668;p77"/>
          <p:cNvSpPr txBox="1"/>
          <p:nvPr/>
        </p:nvSpPr>
        <p:spPr>
          <a:xfrm>
            <a:off x="609600" y="2967300"/>
            <a:ext cx="11068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latin typeface="Meiryo"/>
                <a:ea typeface="Meiryo"/>
                <a:cs typeface="Meiryo"/>
                <a:sym typeface="Meiryo"/>
              </a:rPr>
              <a:t>・</a:t>
            </a:r>
            <a:r>
              <a:rPr lang="ja-JP" sz="1800">
                <a:solidFill>
                  <a:schemeClr val="dk1"/>
                </a:solidFill>
                <a:latin typeface="Meiryo"/>
                <a:ea typeface="Meiryo"/>
                <a:cs typeface="Meiryo"/>
                <a:sym typeface="Meiryo"/>
              </a:rPr>
              <a:t>ORIGINが「? (Incomplete)」となってしまうことに注意が必要です。</a:t>
            </a:r>
            <a:r>
              <a:rPr lang="ja-JP" sz="1800">
                <a:solidFill>
                  <a:schemeClr val="dk1"/>
                </a:solidFill>
                <a:highlight>
                  <a:srgbClr val="FFFFFF"/>
                </a:highlight>
                <a:latin typeface="Meiryo"/>
                <a:ea typeface="Meiryo"/>
                <a:cs typeface="Meiryo"/>
                <a:sym typeface="Meiryo"/>
              </a:rPr>
              <a:t>ORIGINが「?」のままで他のASにBGPルートをアドバタイズするのは、望ましくありません。</a:t>
            </a:r>
            <a:br>
              <a:rPr lang="ja-JP" sz="1800">
                <a:solidFill>
                  <a:schemeClr val="dk1"/>
                </a:solidFill>
                <a:highlight>
                  <a:srgbClr val="FFFFFF"/>
                </a:highlight>
                <a:latin typeface="Meiryo"/>
                <a:ea typeface="Meiryo"/>
                <a:cs typeface="Meiryo"/>
                <a:sym typeface="Meiryo"/>
              </a:rPr>
            </a:br>
            <a:endParaRPr sz="1800">
              <a:solidFill>
                <a:schemeClr val="dk1"/>
              </a:solidFill>
              <a:highlight>
                <a:srgbClr val="FFFFFF"/>
              </a:highlight>
              <a:latin typeface="Meiryo"/>
              <a:ea typeface="Meiryo"/>
              <a:cs typeface="Meiryo"/>
              <a:sym typeface="Meiryo"/>
            </a:endParaRPr>
          </a:p>
          <a:p>
            <a:pPr indent="0" lvl="0" marL="0" rtl="0" algn="l">
              <a:spcBef>
                <a:spcPts val="0"/>
              </a:spcBef>
              <a:spcAft>
                <a:spcPts val="0"/>
              </a:spcAft>
              <a:buNone/>
            </a:pPr>
            <a:r>
              <a:rPr lang="ja-JP" sz="1800">
                <a:solidFill>
                  <a:schemeClr val="dk1"/>
                </a:solidFill>
                <a:highlight>
                  <a:srgbClr val="FFFFFF"/>
                </a:highlight>
                <a:latin typeface="Meiryo"/>
                <a:ea typeface="Meiryo"/>
                <a:cs typeface="Meiryo"/>
                <a:sym typeface="Meiryo"/>
              </a:rPr>
              <a:t>・再配送時にルートマップを適用して生成するBGPルートのORIGINを「?」から「i」に変更する設定を行うのが一般的です。</a:t>
            </a:r>
            <a:br>
              <a:rPr lang="ja-JP" sz="1800">
                <a:solidFill>
                  <a:schemeClr val="dk1"/>
                </a:solidFill>
                <a:highlight>
                  <a:srgbClr val="FFFFFF"/>
                </a:highlight>
                <a:latin typeface="Meiryo"/>
                <a:ea typeface="Meiryo"/>
                <a:cs typeface="Meiryo"/>
                <a:sym typeface="Meiryo"/>
              </a:rPr>
            </a:br>
            <a:endParaRPr sz="1800">
              <a:solidFill>
                <a:schemeClr val="dk1"/>
              </a:solidFill>
              <a:highlight>
                <a:srgbClr val="FFFFFF"/>
              </a:highlight>
              <a:latin typeface="Meiryo"/>
              <a:ea typeface="Meiryo"/>
              <a:cs typeface="Meiryo"/>
              <a:sym typeface="Meiryo"/>
            </a:endParaRPr>
          </a:p>
          <a:p>
            <a:pPr indent="0" lvl="0" marL="0" rtl="0" algn="l">
              <a:spcBef>
                <a:spcPts val="0"/>
              </a:spcBef>
              <a:spcAft>
                <a:spcPts val="0"/>
              </a:spcAft>
              <a:buNone/>
            </a:pPr>
            <a:r>
              <a:rPr lang="ja-JP" sz="1800">
                <a:solidFill>
                  <a:schemeClr val="dk1"/>
                </a:solidFill>
                <a:highlight>
                  <a:srgbClr val="FFFFFF"/>
                </a:highlight>
                <a:latin typeface="Meiryo"/>
                <a:ea typeface="Meiryo"/>
                <a:cs typeface="Meiryo"/>
                <a:sym typeface="Meiryo"/>
              </a:rPr>
              <a:t>・また、再配送元のIGPルートをすべてBGPルートとして生成するわけはありません。再配送するときに、ルートマップでフィルタして、BGPルートとして生成したいルートのみとします。</a:t>
            </a:r>
            <a:endParaRPr sz="18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8"/>
          <p:cNvSpPr txBox="1"/>
          <p:nvPr>
            <p:ph idx="1" type="body"/>
          </p:nvPr>
        </p:nvSpPr>
        <p:spPr>
          <a:xfrm>
            <a:off x="609600" y="1129650"/>
            <a:ext cx="10972800" cy="14730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1400"/>
              </a:spcAft>
              <a:buNone/>
            </a:pPr>
            <a:r>
              <a:rPr lang="ja-JP" sz="1800">
                <a:solidFill>
                  <a:srgbClr val="333333"/>
                </a:solidFill>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aggregate-addressコマンドは、BGPの集約ルートを生成するためのコマンドです</a:t>
            </a:r>
            <a:r>
              <a:rPr lang="ja-JP" sz="1800">
                <a:solidFill>
                  <a:srgbClr val="333333"/>
                </a:solidFill>
                <a:highlight>
                  <a:srgbClr val="FFFFFF"/>
                </a:highlight>
                <a:latin typeface="Meiryo"/>
                <a:ea typeface="Meiryo"/>
                <a:cs typeface="Meiryo"/>
                <a:sym typeface="Meiryo"/>
              </a:rPr>
              <a:t>。複数のBGPルートを集約したBGPルートを生成することができます。BGPのコンフィグレーションモードで次のコマンドを利用します。</a:t>
            </a:r>
            <a:endParaRPr sz="1800">
              <a:latin typeface="Meiryo"/>
              <a:ea typeface="Meiryo"/>
              <a:cs typeface="Meiryo"/>
              <a:sym typeface="Meiryo"/>
            </a:endParaRPr>
          </a:p>
        </p:txBody>
      </p:sp>
      <p:sp>
        <p:nvSpPr>
          <p:cNvPr id="675" name="Google Shape;675;p78"/>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177800" marR="177800" rtl="0" algn="l">
              <a:lnSpc>
                <a:spcPct val="170000"/>
              </a:lnSpc>
              <a:spcBef>
                <a:spcPts val="2200"/>
              </a:spcBef>
              <a:spcAft>
                <a:spcPts val="1300"/>
              </a:spcAft>
              <a:buNone/>
            </a:pPr>
            <a:r>
              <a:rPr lang="ja-JP">
                <a:solidFill>
                  <a:srgbClr val="333333"/>
                </a:solidFill>
                <a:highlight>
                  <a:schemeClr val="lt1"/>
                </a:highlight>
                <a:latin typeface="Meiryo"/>
                <a:ea typeface="Meiryo"/>
                <a:cs typeface="Meiryo"/>
                <a:sym typeface="Meiryo"/>
              </a:rPr>
              <a:t>aggregate-addressコマンド</a:t>
            </a:r>
            <a:endParaRPr>
              <a:highlight>
                <a:schemeClr val="lt1"/>
              </a:highlight>
              <a:latin typeface="Meiryo"/>
              <a:ea typeface="Meiryo"/>
              <a:cs typeface="Meiryo"/>
              <a:sym typeface="Meiryo"/>
            </a:endParaRPr>
          </a:p>
        </p:txBody>
      </p:sp>
      <p:sp>
        <p:nvSpPr>
          <p:cNvPr id="676" name="Google Shape;676;p78"/>
          <p:cNvSpPr txBox="1"/>
          <p:nvPr/>
        </p:nvSpPr>
        <p:spPr>
          <a:xfrm>
            <a:off x="561588" y="5341750"/>
            <a:ext cx="11068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rgbClr val="333333"/>
                </a:solidFill>
                <a:latin typeface="Meiryo"/>
                <a:ea typeface="Meiryo"/>
                <a:cs typeface="Meiryo"/>
                <a:sym typeface="Meiryo"/>
              </a:rPr>
              <a:t>・</a:t>
            </a:r>
            <a:r>
              <a:rPr lang="ja-JP" sz="1800">
                <a:solidFill>
                  <a:srgbClr val="333333"/>
                </a:solidFill>
                <a:highlight>
                  <a:srgbClr val="FFFFFF"/>
                </a:highlight>
                <a:latin typeface="Meiryo"/>
                <a:ea typeface="Meiryo"/>
                <a:cs typeface="Meiryo"/>
                <a:sym typeface="Meiryo"/>
              </a:rPr>
              <a:t>aggregate-addressコマンドで指定したルートがBGPテーブルに載せられベストパスとなり、他のBGPネイバーにアドバタイズされます。ただし、aggregate-addressコマンドを利用するための</a:t>
            </a:r>
            <a:r>
              <a:rPr b="1" lang="ja-JP" sz="1800">
                <a:solidFill>
                  <a:srgbClr val="FF0000"/>
                </a:solidFill>
                <a:highlight>
                  <a:srgbClr val="FFFFFF"/>
                </a:highlight>
                <a:latin typeface="Meiryo"/>
                <a:ea typeface="Meiryo"/>
                <a:cs typeface="Meiryo"/>
                <a:sym typeface="Meiryo"/>
              </a:rPr>
              <a:t>条件</a:t>
            </a:r>
            <a:r>
              <a:rPr lang="ja-JP" sz="1800">
                <a:solidFill>
                  <a:srgbClr val="333333"/>
                </a:solidFill>
                <a:highlight>
                  <a:srgbClr val="FFFFFF"/>
                </a:highlight>
                <a:latin typeface="Meiryo"/>
                <a:ea typeface="Meiryo"/>
                <a:cs typeface="Meiryo"/>
                <a:sym typeface="Meiryo"/>
              </a:rPr>
              <a:t>は、</a:t>
            </a:r>
            <a:r>
              <a:rPr b="1" lang="ja-JP" sz="1800">
                <a:solidFill>
                  <a:srgbClr val="FF0000"/>
                </a:solidFill>
                <a:highlight>
                  <a:srgbClr val="FFFFFF"/>
                </a:highlight>
                <a:latin typeface="Meiryo"/>
                <a:ea typeface="Meiryo"/>
                <a:cs typeface="Meiryo"/>
                <a:sym typeface="Meiryo"/>
              </a:rPr>
              <a:t>集約ルートの範囲に含まれるBGPルートが少なくともひとつBGPテーブルに存在していること</a:t>
            </a:r>
            <a:r>
              <a:rPr lang="ja-JP" sz="1800">
                <a:solidFill>
                  <a:srgbClr val="333333"/>
                </a:solidFill>
                <a:highlight>
                  <a:srgbClr val="FFFFFF"/>
                </a:highlight>
                <a:latin typeface="Meiryo"/>
                <a:ea typeface="Meiryo"/>
                <a:cs typeface="Meiryo"/>
                <a:sym typeface="Meiryo"/>
              </a:rPr>
              <a:t>です。</a:t>
            </a:r>
            <a:endParaRPr sz="1800"/>
          </a:p>
        </p:txBody>
      </p:sp>
      <p:pic>
        <p:nvPicPr>
          <p:cNvPr id="677" name="Google Shape;677;p78"/>
          <p:cNvPicPr preferRelativeResize="0"/>
          <p:nvPr/>
        </p:nvPicPr>
        <p:blipFill>
          <a:blip r:embed="rId3">
            <a:alphaModFix/>
          </a:blip>
          <a:stretch>
            <a:fillRect/>
          </a:stretch>
        </p:blipFill>
        <p:spPr>
          <a:xfrm>
            <a:off x="1585900" y="2165538"/>
            <a:ext cx="9020175" cy="3057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9"/>
          <p:cNvSpPr txBox="1"/>
          <p:nvPr>
            <p:ph idx="1" type="body"/>
          </p:nvPr>
        </p:nvSpPr>
        <p:spPr>
          <a:xfrm>
            <a:off x="609592" y="1568295"/>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latin typeface="Meiryo"/>
                <a:ea typeface="Meiryo"/>
                <a:cs typeface="Meiryo"/>
                <a:sym typeface="Meiryo"/>
              </a:rPr>
              <a:t>・Ciscoルータで確認できるステータスコマンドは非常に多くありますが、今回は基本であり重要な</a:t>
            </a:r>
            <a:r>
              <a:rPr b="1" lang="ja-JP" sz="1800">
                <a:solidFill>
                  <a:srgbClr val="FF0000"/>
                </a:solidFill>
                <a:latin typeface="Meiryo"/>
                <a:ea typeface="Meiryo"/>
                <a:cs typeface="Meiryo"/>
                <a:sym typeface="Meiryo"/>
              </a:rPr>
              <a:t>show versionコマンド</a:t>
            </a:r>
            <a:r>
              <a:rPr lang="ja-JP" sz="1800">
                <a:latin typeface="Meiryo"/>
                <a:ea typeface="Meiryo"/>
                <a:cs typeface="Meiryo"/>
                <a:sym typeface="Meiryo"/>
              </a:rPr>
              <a:t>を紹介します。</a:t>
            </a:r>
            <a:endParaRPr sz="1800">
              <a:latin typeface="Meiryo"/>
              <a:ea typeface="Meiryo"/>
              <a:cs typeface="Meiryo"/>
              <a:sym typeface="Meiryo"/>
            </a:endParaRPr>
          </a:p>
          <a:p>
            <a:pPr indent="0" lvl="0" marL="0" rtl="0" algn="l">
              <a:spcBef>
                <a:spcPts val="360"/>
              </a:spcBef>
              <a:spcAft>
                <a:spcPts val="0"/>
              </a:spcAft>
              <a:buNone/>
            </a:pPr>
            <a:r>
              <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・このコマンドではCiscoルータのIOSバージョン情報からFLASHメモリ/DRAMサイズ、ルータのアップタイムなど色々な情報を得ることができます。</a:t>
            </a:r>
            <a:endParaRPr sz="1800">
              <a:latin typeface="Meiryo"/>
              <a:ea typeface="Meiryo"/>
              <a:cs typeface="Meiryo"/>
              <a:sym typeface="Meiryo"/>
            </a:endParaRPr>
          </a:p>
          <a:p>
            <a:pPr indent="0" lvl="0" marL="0" rtl="0" algn="l">
              <a:spcBef>
                <a:spcPts val="360"/>
              </a:spcBef>
              <a:spcAft>
                <a:spcPts val="0"/>
              </a:spcAft>
              <a:buNone/>
            </a:pPr>
            <a:r>
              <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・次のスライドでの表示はCisco 1812J で show version を入力した結果ですが、他のCiscoルータの機種においても見方は同じです。</a:t>
            </a:r>
            <a:endParaRPr sz="1800">
              <a:latin typeface="Meiryo"/>
              <a:ea typeface="Meiryo"/>
              <a:cs typeface="Meiryo"/>
              <a:sym typeface="Meiryo"/>
            </a:endParaRPr>
          </a:p>
        </p:txBody>
      </p:sp>
      <p:sp>
        <p:nvSpPr>
          <p:cNvPr id="684" name="Google Shape;684;p79"/>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version①</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0"/>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version②</a:t>
            </a:r>
            <a:endParaRPr/>
          </a:p>
        </p:txBody>
      </p:sp>
      <p:pic>
        <p:nvPicPr>
          <p:cNvPr id="691" name="Google Shape;691;p80"/>
          <p:cNvPicPr preferRelativeResize="0"/>
          <p:nvPr/>
        </p:nvPicPr>
        <p:blipFill>
          <a:blip r:embed="rId3">
            <a:alphaModFix/>
          </a:blip>
          <a:stretch>
            <a:fillRect/>
          </a:stretch>
        </p:blipFill>
        <p:spPr>
          <a:xfrm>
            <a:off x="0" y="1030925"/>
            <a:ext cx="5856650" cy="5549575"/>
          </a:xfrm>
          <a:prstGeom prst="rect">
            <a:avLst/>
          </a:prstGeom>
          <a:noFill/>
          <a:ln>
            <a:noFill/>
          </a:ln>
        </p:spPr>
      </p:pic>
      <p:pic>
        <p:nvPicPr>
          <p:cNvPr id="692" name="Google Shape;692;p80"/>
          <p:cNvPicPr preferRelativeResize="0"/>
          <p:nvPr/>
        </p:nvPicPr>
        <p:blipFill>
          <a:blip r:embed="rId4">
            <a:alphaModFix/>
          </a:blip>
          <a:stretch>
            <a:fillRect/>
          </a:stretch>
        </p:blipFill>
        <p:spPr>
          <a:xfrm>
            <a:off x="5856650" y="1030925"/>
            <a:ext cx="8454513" cy="55495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1"/>
          <p:cNvSpPr txBox="1"/>
          <p:nvPr>
            <p:ph idx="1" type="body"/>
          </p:nvPr>
        </p:nvSpPr>
        <p:spPr>
          <a:xfrm>
            <a:off x="623392" y="1340770"/>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latin typeface="Meiryo"/>
                <a:ea typeface="Meiryo"/>
                <a:cs typeface="Meiryo"/>
                <a:sym typeface="Meiryo"/>
              </a:rPr>
              <a:t>・show running-config、つまり </a:t>
            </a:r>
            <a:r>
              <a:rPr b="1" lang="ja-JP" sz="1800">
                <a:solidFill>
                  <a:srgbClr val="FF0000"/>
                </a:solidFill>
                <a:latin typeface="Meiryo"/>
                <a:ea typeface="Meiryo"/>
                <a:cs typeface="Meiryo"/>
                <a:sym typeface="Meiryo"/>
              </a:rPr>
              <a:t>show run はネットワークエンジニアが最も入力するコマンド</a:t>
            </a:r>
            <a:r>
              <a:rPr lang="ja-JP" sz="1800">
                <a:latin typeface="Meiryo"/>
                <a:ea typeface="Meiryo"/>
                <a:cs typeface="Meiryo"/>
                <a:sym typeface="Meiryo"/>
              </a:rPr>
              <a:t>だと言えます。なぜなら現在稼働しているCiscoルータの設定内容を表示するコマンドだからです。</a:t>
            </a:r>
            <a:endParaRPr sz="1800">
              <a:latin typeface="Meiryo"/>
              <a:ea typeface="Meiryo"/>
              <a:cs typeface="Meiryo"/>
              <a:sym typeface="Meiryo"/>
            </a:endParaRPr>
          </a:p>
          <a:p>
            <a:pPr indent="0" lvl="0" marL="0" rtl="0" algn="l">
              <a:spcBef>
                <a:spcPts val="360"/>
              </a:spcBef>
              <a:spcAft>
                <a:spcPts val="0"/>
              </a:spcAft>
              <a:buNone/>
            </a:pPr>
            <a:r>
              <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・このshow runの内容はCiscoルータを設定変更（コンフィグ設定）をする度に内容が書き変わります。つまり設定内容によりこのshow runの表示結果が異なるので解説しようがないのですが一定の共通項目もあるので見ていきましょう。</a:t>
            </a:r>
            <a:endParaRPr sz="1800">
              <a:latin typeface="Meiryo"/>
              <a:ea typeface="Meiryo"/>
              <a:cs typeface="Meiryo"/>
              <a:sym typeface="Meiryo"/>
            </a:endParaRPr>
          </a:p>
          <a:p>
            <a:pPr indent="0" lvl="0" marL="0" rtl="0" algn="l">
              <a:spcBef>
                <a:spcPts val="360"/>
              </a:spcBef>
              <a:spcAft>
                <a:spcPts val="0"/>
              </a:spcAft>
              <a:buNone/>
            </a:pPr>
            <a:r>
              <a:t/>
            </a:r>
            <a:endParaRPr sz="1800">
              <a:latin typeface="Meiryo"/>
              <a:ea typeface="Meiryo"/>
              <a:cs typeface="Meiryo"/>
              <a:sym typeface="Meiryo"/>
            </a:endParaRPr>
          </a:p>
          <a:p>
            <a:pPr indent="0" lvl="0" marL="0" rtl="0" algn="l">
              <a:spcBef>
                <a:spcPts val="360"/>
              </a:spcBef>
              <a:spcAft>
                <a:spcPts val="0"/>
              </a:spcAft>
              <a:buNone/>
            </a:pPr>
            <a:r>
              <a:rPr lang="ja-JP" sz="1800">
                <a:highlight>
                  <a:schemeClr val="lt1"/>
                </a:highlight>
                <a:latin typeface="Meiryo"/>
                <a:ea typeface="Meiryo"/>
                <a:cs typeface="Meiryo"/>
                <a:sym typeface="Meiryo"/>
              </a:rPr>
              <a:t>・次のスライドでの表示結果はC1812Jのものです。物理インターフェースなどの情報は当然機種によって異なります。</a:t>
            </a:r>
            <a:endParaRPr sz="1800">
              <a:highlight>
                <a:schemeClr val="lt1"/>
              </a:highlight>
              <a:latin typeface="Meiryo"/>
              <a:ea typeface="Meiryo"/>
              <a:cs typeface="Meiryo"/>
              <a:sym typeface="Meiryo"/>
            </a:endParaRPr>
          </a:p>
        </p:txBody>
      </p:sp>
      <p:sp>
        <p:nvSpPr>
          <p:cNvPr id="699" name="Google Shape;699;p81"/>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running-config</a:t>
            </a:r>
            <a:r>
              <a:rPr lang="ja-JP">
                <a:latin typeface="Arial"/>
                <a:ea typeface="Arial"/>
                <a:cs typeface="Arial"/>
                <a:sym typeface="Arial"/>
              </a:rPr>
              <a:t>①</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2"/>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running-config②</a:t>
            </a:r>
            <a:endParaRPr/>
          </a:p>
        </p:txBody>
      </p:sp>
      <p:pic>
        <p:nvPicPr>
          <p:cNvPr id="706" name="Google Shape;706;p82"/>
          <p:cNvPicPr preferRelativeResize="0"/>
          <p:nvPr/>
        </p:nvPicPr>
        <p:blipFill>
          <a:blip r:embed="rId3">
            <a:alphaModFix/>
          </a:blip>
          <a:stretch>
            <a:fillRect/>
          </a:stretch>
        </p:blipFill>
        <p:spPr>
          <a:xfrm>
            <a:off x="4583175" y="1084012"/>
            <a:ext cx="9494376" cy="5325650"/>
          </a:xfrm>
          <a:prstGeom prst="rect">
            <a:avLst/>
          </a:prstGeom>
          <a:noFill/>
          <a:ln>
            <a:noFill/>
          </a:ln>
        </p:spPr>
      </p:pic>
      <p:pic>
        <p:nvPicPr>
          <p:cNvPr id="707" name="Google Shape;707;p82"/>
          <p:cNvPicPr preferRelativeResize="0"/>
          <p:nvPr/>
        </p:nvPicPr>
        <p:blipFill>
          <a:blip r:embed="rId4">
            <a:alphaModFix/>
          </a:blip>
          <a:stretch>
            <a:fillRect/>
          </a:stretch>
        </p:blipFill>
        <p:spPr>
          <a:xfrm>
            <a:off x="-1047925" y="984513"/>
            <a:ext cx="5631100" cy="5524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3"/>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running-config③</a:t>
            </a:r>
            <a:endParaRPr/>
          </a:p>
        </p:txBody>
      </p:sp>
      <p:pic>
        <p:nvPicPr>
          <p:cNvPr id="714" name="Google Shape;714;p83"/>
          <p:cNvPicPr preferRelativeResize="0"/>
          <p:nvPr/>
        </p:nvPicPr>
        <p:blipFill>
          <a:blip r:embed="rId3">
            <a:alphaModFix/>
          </a:blip>
          <a:stretch>
            <a:fillRect/>
          </a:stretch>
        </p:blipFill>
        <p:spPr>
          <a:xfrm>
            <a:off x="-1345075" y="1375800"/>
            <a:ext cx="5140325" cy="4227650"/>
          </a:xfrm>
          <a:prstGeom prst="rect">
            <a:avLst/>
          </a:prstGeom>
          <a:noFill/>
          <a:ln>
            <a:noFill/>
          </a:ln>
        </p:spPr>
      </p:pic>
      <p:pic>
        <p:nvPicPr>
          <p:cNvPr id="715" name="Google Shape;715;p83"/>
          <p:cNvPicPr preferRelativeResize="0"/>
          <p:nvPr/>
        </p:nvPicPr>
        <p:blipFill>
          <a:blip r:embed="rId4">
            <a:alphaModFix/>
          </a:blip>
          <a:stretch>
            <a:fillRect/>
          </a:stretch>
        </p:blipFill>
        <p:spPr>
          <a:xfrm>
            <a:off x="3795250" y="1815975"/>
            <a:ext cx="10818674" cy="32260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4"/>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running-config④</a:t>
            </a:r>
            <a:endParaRPr/>
          </a:p>
        </p:txBody>
      </p:sp>
      <p:pic>
        <p:nvPicPr>
          <p:cNvPr id="722" name="Google Shape;722;p84"/>
          <p:cNvPicPr preferRelativeResize="0"/>
          <p:nvPr/>
        </p:nvPicPr>
        <p:blipFill rotWithShape="1">
          <a:blip r:embed="rId3">
            <a:alphaModFix/>
          </a:blip>
          <a:srcRect b="5195" l="0" r="5195" t="0"/>
          <a:stretch/>
        </p:blipFill>
        <p:spPr>
          <a:xfrm>
            <a:off x="0" y="1098138"/>
            <a:ext cx="4019300" cy="5266675"/>
          </a:xfrm>
          <a:prstGeom prst="rect">
            <a:avLst/>
          </a:prstGeom>
          <a:noFill/>
          <a:ln>
            <a:noFill/>
          </a:ln>
        </p:spPr>
      </p:pic>
      <p:pic>
        <p:nvPicPr>
          <p:cNvPr id="723" name="Google Shape;723;p84"/>
          <p:cNvPicPr preferRelativeResize="0"/>
          <p:nvPr/>
        </p:nvPicPr>
        <p:blipFill>
          <a:blip r:embed="rId4">
            <a:alphaModFix/>
          </a:blip>
          <a:stretch>
            <a:fillRect/>
          </a:stretch>
        </p:blipFill>
        <p:spPr>
          <a:xfrm>
            <a:off x="4079075" y="1030925"/>
            <a:ext cx="8045125" cy="54010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5"/>
          <p:cNvSpPr txBox="1"/>
          <p:nvPr>
            <p:ph idx="1" type="body"/>
          </p:nvPr>
        </p:nvSpPr>
        <p:spPr>
          <a:xfrm>
            <a:off x="623392" y="1340770"/>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latin typeface="Meiryo"/>
                <a:ea typeface="Meiryo"/>
                <a:cs typeface="Meiryo"/>
                <a:sym typeface="Meiryo"/>
              </a:rPr>
              <a:t>・</a:t>
            </a:r>
            <a:r>
              <a:rPr b="1" lang="ja-JP" sz="1800">
                <a:solidFill>
                  <a:srgbClr val="FF0000"/>
                </a:solidFill>
                <a:latin typeface="Meiryo"/>
                <a:ea typeface="Meiryo"/>
                <a:cs typeface="Meiryo"/>
                <a:sym typeface="Meiryo"/>
              </a:rPr>
              <a:t>show interfaceコマンド</a:t>
            </a:r>
            <a:r>
              <a:rPr lang="ja-JP" sz="1800">
                <a:latin typeface="Meiryo"/>
                <a:ea typeface="Meiryo"/>
                <a:cs typeface="Meiryo"/>
                <a:sym typeface="Meiryo"/>
              </a:rPr>
              <a:t>により、Ciscoルータのインターフェースのステータスを確認できるだけでなくインターフェースで送受信したパケットの統計情報や5分間平均のスループット情報なども確認できます。</a:t>
            </a:r>
            <a:endParaRPr sz="1800">
              <a:latin typeface="Meiryo"/>
              <a:ea typeface="Meiryo"/>
              <a:cs typeface="Meiryo"/>
              <a:sym typeface="Meiryo"/>
            </a:endParaRPr>
          </a:p>
          <a:p>
            <a:pPr indent="0" lvl="0" marL="0" rtl="0" algn="l">
              <a:spcBef>
                <a:spcPts val="360"/>
              </a:spcBef>
              <a:spcAft>
                <a:spcPts val="0"/>
              </a:spcAft>
              <a:buNone/>
            </a:pPr>
            <a:r>
              <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・以上の内容からネットワーク障害対応時にとても役立つコマンドと言えます。ネットワークエンジニアになりたいのならshow interfacesコマンドで出力される全ての項目の内容を理解しておく必要があります。</a:t>
            </a:r>
            <a:endParaRPr sz="1800">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t/>
            </a:r>
            <a:endParaRPr sz="1800">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latin typeface="Meiryo"/>
                <a:ea typeface="Meiryo"/>
                <a:cs typeface="Meiryo"/>
                <a:sym typeface="Meiryo"/>
              </a:rPr>
              <a:t>・ただ単にshow interfacesと入力すると、そのCiscoルータの持つ全てのインターフェースの情報が順に</a:t>
            </a:r>
            <a:endParaRPr sz="1800">
              <a:latin typeface="Meiryo"/>
              <a:ea typeface="Meiryo"/>
              <a:cs typeface="Meiryo"/>
              <a:sym typeface="Meiryo"/>
            </a:endParaRPr>
          </a:p>
          <a:p>
            <a:pPr indent="0" lvl="0" marL="0" rtl="0" algn="l">
              <a:spcBef>
                <a:spcPts val="360"/>
              </a:spcBef>
              <a:spcAft>
                <a:spcPts val="0"/>
              </a:spcAft>
              <a:buClr>
                <a:schemeClr val="dk1"/>
              </a:buClr>
              <a:buSzPts val="1100"/>
              <a:buFont typeface="Arial"/>
              <a:buNone/>
            </a:pPr>
            <a:r>
              <a:rPr lang="ja-JP" sz="1800">
                <a:latin typeface="Meiryo"/>
                <a:ea typeface="Meiryo"/>
                <a:cs typeface="Meiryo"/>
                <a:sym typeface="Meiryo"/>
              </a:rPr>
              <a:t>表示されていくので、以下のコマンド入力のようにshow interfacesコマンドの後に、ステータス状態を</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確認したい特定のインターフェース(今回はFastEthernet0)を指定し、コマンド入力するのが一般的です。</a:t>
            </a:r>
            <a:endParaRPr sz="1800">
              <a:latin typeface="Meiryo"/>
              <a:ea typeface="Meiryo"/>
              <a:cs typeface="Meiryo"/>
              <a:sym typeface="Meiryo"/>
            </a:endParaRPr>
          </a:p>
        </p:txBody>
      </p:sp>
      <p:sp>
        <p:nvSpPr>
          <p:cNvPr id="730" name="Google Shape;730;p85"/>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interfaces</a:t>
            </a:r>
            <a:r>
              <a:rPr lang="ja-JP">
                <a:latin typeface="Arial"/>
                <a:ea typeface="Arial"/>
                <a:cs typeface="Arial"/>
                <a:sym typeface="Arial"/>
              </a:rPr>
              <a:t>①</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idx="1" type="body"/>
          </p:nvPr>
        </p:nvSpPr>
        <p:spPr>
          <a:xfrm>
            <a:off x="318325" y="1566296"/>
            <a:ext cx="10972800" cy="705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ja-JP" sz="1800">
                <a:highlight>
                  <a:srgbClr val="FFFFFF"/>
                </a:highlight>
                <a:latin typeface="Arial"/>
                <a:ea typeface="Arial"/>
                <a:cs typeface="Arial"/>
                <a:sym typeface="Arial"/>
              </a:rPr>
              <a:t>・</a:t>
            </a:r>
            <a:r>
              <a:rPr b="1" lang="ja-JP" sz="1800">
                <a:solidFill>
                  <a:srgbClr val="FF0000"/>
                </a:solidFill>
                <a:highlight>
                  <a:srgbClr val="FFFFFF"/>
                </a:highlight>
                <a:latin typeface="Arial"/>
                <a:ea typeface="Arial"/>
                <a:cs typeface="Arial"/>
                <a:sym typeface="Arial"/>
              </a:rPr>
              <a:t>OSPF</a:t>
            </a:r>
            <a:r>
              <a:rPr lang="ja-JP" sz="1800">
                <a:highlight>
                  <a:srgbClr val="FFFFFF"/>
                </a:highlight>
                <a:latin typeface="Arial"/>
                <a:ea typeface="Arial"/>
                <a:cs typeface="Arial"/>
                <a:sym typeface="Arial"/>
              </a:rPr>
              <a:t>（Open Shortest Path First）とは、</a:t>
            </a:r>
            <a:r>
              <a:rPr b="1" lang="ja-JP" sz="1800">
                <a:solidFill>
                  <a:srgbClr val="FF0000"/>
                </a:solidFill>
                <a:highlight>
                  <a:srgbClr val="FFFFFF"/>
                </a:highlight>
                <a:latin typeface="Meiryo"/>
                <a:ea typeface="Meiryo"/>
                <a:cs typeface="Meiryo"/>
                <a:sym typeface="Meiryo"/>
              </a:rPr>
              <a:t>リンクステート型</a:t>
            </a:r>
            <a:r>
              <a:rPr lang="ja-JP" sz="1800">
                <a:highlight>
                  <a:srgbClr val="FFFFFF"/>
                </a:highlight>
                <a:latin typeface="Arial"/>
                <a:ea typeface="Arial"/>
                <a:cs typeface="Arial"/>
                <a:sym typeface="Arial"/>
              </a:rPr>
              <a:t>ルーティングプロトコルの代表であり、通信経路のコスト値で最適ルートを決めるという経路制御の方式である。</a:t>
            </a:r>
            <a:endParaRPr sz="1800"/>
          </a:p>
        </p:txBody>
      </p:sp>
      <p:sp>
        <p:nvSpPr>
          <p:cNvPr id="193" name="Google Shape;193;p23"/>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OSPFとBGPの概要</a:t>
            </a:r>
            <a:endParaRPr>
              <a:latin typeface="Meiryo"/>
              <a:ea typeface="Meiryo"/>
              <a:cs typeface="Meiryo"/>
              <a:sym typeface="Meiryo"/>
            </a:endParaRPr>
          </a:p>
        </p:txBody>
      </p:sp>
      <p:sp>
        <p:nvSpPr>
          <p:cNvPr id="194" name="Google Shape;194;p23"/>
          <p:cNvSpPr txBox="1"/>
          <p:nvPr/>
        </p:nvSpPr>
        <p:spPr>
          <a:xfrm>
            <a:off x="280900" y="3429000"/>
            <a:ext cx="10866600" cy="7389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Clr>
                <a:schemeClr val="dk1"/>
              </a:buClr>
              <a:buSzPts val="1100"/>
              <a:buFont typeface="Arial"/>
              <a:buNone/>
            </a:pPr>
            <a:r>
              <a:rPr lang="ja-JP" sz="1800">
                <a:solidFill>
                  <a:schemeClr val="dk1"/>
                </a:solidFill>
                <a:highlight>
                  <a:schemeClr val="lt1"/>
                </a:highlight>
              </a:rPr>
              <a:t>・</a:t>
            </a:r>
            <a:r>
              <a:rPr b="1" lang="ja-JP" sz="1800">
                <a:solidFill>
                  <a:srgbClr val="FF0000"/>
                </a:solidFill>
                <a:highlight>
                  <a:schemeClr val="lt1"/>
                </a:highlight>
              </a:rPr>
              <a:t>BGP</a:t>
            </a:r>
            <a:r>
              <a:rPr lang="ja-JP" sz="1800">
                <a:solidFill>
                  <a:schemeClr val="dk1"/>
                </a:solidFill>
                <a:highlight>
                  <a:schemeClr val="lt1"/>
                </a:highlight>
              </a:rPr>
              <a:t>（Border Gateway Protocol）とはEGPの一種として、</a:t>
            </a:r>
            <a:r>
              <a:rPr b="1" lang="ja-JP" sz="1800">
                <a:solidFill>
                  <a:srgbClr val="FF0000"/>
                </a:solidFill>
                <a:highlight>
                  <a:schemeClr val="lt1"/>
                </a:highlight>
              </a:rPr>
              <a:t>AS間の情報通信を管理する</a:t>
            </a:r>
            <a:r>
              <a:rPr lang="ja-JP" sz="1800">
                <a:solidFill>
                  <a:schemeClr val="dk1"/>
                </a:solidFill>
                <a:highlight>
                  <a:schemeClr val="lt1"/>
                </a:highlight>
              </a:rPr>
              <a:t>ルーティングプロトコルである。異なるAS間の経路制御を行い、最適なルートを選出する際に使われる。</a:t>
            </a:r>
            <a:endParaRPr sz="1800">
              <a:solidFill>
                <a:schemeClr val="dk1"/>
              </a:solidFill>
            </a:endParaRPr>
          </a:p>
        </p:txBody>
      </p:sp>
      <p:sp>
        <p:nvSpPr>
          <p:cNvPr id="195" name="Google Shape;195;p23"/>
          <p:cNvSpPr/>
          <p:nvPr/>
        </p:nvSpPr>
        <p:spPr>
          <a:xfrm>
            <a:off x="280900" y="106962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sp>
        <p:nvSpPr>
          <p:cNvPr id="196" name="Google Shape;196;p23"/>
          <p:cNvSpPr txBox="1"/>
          <p:nvPr/>
        </p:nvSpPr>
        <p:spPr>
          <a:xfrm>
            <a:off x="376300" y="2143800"/>
            <a:ext cx="10050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100"/>
              </a:spcAft>
              <a:buNone/>
            </a:pPr>
            <a:r>
              <a:rPr lang="ja-JP" sz="1800">
                <a:solidFill>
                  <a:srgbClr val="202020"/>
                </a:solidFill>
                <a:highlight>
                  <a:srgbClr val="FFF2CC"/>
                </a:highlight>
                <a:latin typeface="Verdana"/>
                <a:ea typeface="Verdana"/>
                <a:cs typeface="Verdana"/>
                <a:sym typeface="Verdana"/>
              </a:rPr>
              <a:t>※</a:t>
            </a:r>
            <a:r>
              <a:rPr lang="ja-JP" sz="1800">
                <a:solidFill>
                  <a:schemeClr val="dk1"/>
                </a:solidFill>
                <a:highlight>
                  <a:srgbClr val="FFF2CC"/>
                </a:highlight>
              </a:rPr>
              <a:t>OSPFはIGPに所属し、SPF（コスト値）アルゴリズムによる経路制御。</a:t>
            </a:r>
            <a:endParaRPr sz="1800">
              <a:solidFill>
                <a:srgbClr val="202020"/>
              </a:solidFill>
              <a:highlight>
                <a:srgbClr val="FFF2CC"/>
              </a:highlight>
              <a:latin typeface="Verdana"/>
              <a:ea typeface="Verdana"/>
              <a:cs typeface="Verdana"/>
              <a:sym typeface="Verdana"/>
            </a:endParaRPr>
          </a:p>
        </p:txBody>
      </p:sp>
      <p:sp>
        <p:nvSpPr>
          <p:cNvPr id="197" name="Google Shape;197;p23"/>
          <p:cNvSpPr txBox="1"/>
          <p:nvPr/>
        </p:nvSpPr>
        <p:spPr>
          <a:xfrm>
            <a:off x="376300" y="4045200"/>
            <a:ext cx="10050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100"/>
              </a:spcAft>
              <a:buNone/>
            </a:pPr>
            <a:r>
              <a:rPr lang="ja-JP" sz="1800">
                <a:solidFill>
                  <a:srgbClr val="202020"/>
                </a:solidFill>
                <a:highlight>
                  <a:srgbClr val="FFF2CC"/>
                </a:highlight>
                <a:latin typeface="Verdana"/>
                <a:ea typeface="Verdana"/>
                <a:cs typeface="Verdana"/>
                <a:sym typeface="Verdana"/>
              </a:rPr>
              <a:t>※</a:t>
            </a:r>
            <a:r>
              <a:rPr lang="ja-JP" sz="1800">
                <a:solidFill>
                  <a:schemeClr val="dk1"/>
                </a:solidFill>
                <a:highlight>
                  <a:srgbClr val="FFF2CC"/>
                </a:highlight>
              </a:rPr>
              <a:t>BGP</a:t>
            </a:r>
            <a:r>
              <a:rPr lang="ja-JP" sz="1800">
                <a:solidFill>
                  <a:schemeClr val="dk1"/>
                </a:solidFill>
                <a:highlight>
                  <a:srgbClr val="FFF2CC"/>
                </a:highlight>
              </a:rPr>
              <a:t>は</a:t>
            </a:r>
            <a:r>
              <a:rPr lang="ja-JP" sz="1800">
                <a:solidFill>
                  <a:schemeClr val="dk1"/>
                </a:solidFill>
                <a:highlight>
                  <a:srgbClr val="FFF2CC"/>
                </a:highlight>
              </a:rPr>
              <a:t>EGP</a:t>
            </a:r>
            <a:r>
              <a:rPr lang="ja-JP" sz="1800">
                <a:solidFill>
                  <a:schemeClr val="dk1"/>
                </a:solidFill>
                <a:highlight>
                  <a:srgbClr val="FFF2CC"/>
                </a:highlight>
              </a:rPr>
              <a:t>に所属し、</a:t>
            </a:r>
            <a:r>
              <a:rPr lang="ja-JP" sz="1800">
                <a:solidFill>
                  <a:schemeClr val="dk1"/>
                </a:solidFill>
                <a:highlight>
                  <a:srgbClr val="FFF2CC"/>
                </a:highlight>
              </a:rPr>
              <a:t>パス属性アルゴリズムによる経路制御。</a:t>
            </a:r>
            <a:endParaRPr sz="1800">
              <a:solidFill>
                <a:srgbClr val="202020"/>
              </a:solidFill>
              <a:highlight>
                <a:srgbClr val="FFF2CC"/>
              </a:highlight>
              <a:latin typeface="Verdana"/>
              <a:ea typeface="Verdana"/>
              <a:cs typeface="Verdana"/>
              <a:sym typeface="Verdan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6"/>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interfaces②</a:t>
            </a:r>
            <a:endParaRPr/>
          </a:p>
        </p:txBody>
      </p:sp>
      <p:pic>
        <p:nvPicPr>
          <p:cNvPr id="737" name="Google Shape;737;p86"/>
          <p:cNvPicPr preferRelativeResize="0"/>
          <p:nvPr/>
        </p:nvPicPr>
        <p:blipFill>
          <a:blip r:embed="rId3">
            <a:alphaModFix/>
          </a:blip>
          <a:stretch>
            <a:fillRect/>
          </a:stretch>
        </p:blipFill>
        <p:spPr>
          <a:xfrm>
            <a:off x="0" y="1030921"/>
            <a:ext cx="5881901" cy="5674679"/>
          </a:xfrm>
          <a:prstGeom prst="rect">
            <a:avLst/>
          </a:prstGeom>
          <a:noFill/>
          <a:ln>
            <a:noFill/>
          </a:ln>
        </p:spPr>
      </p:pic>
      <p:pic>
        <p:nvPicPr>
          <p:cNvPr id="738" name="Google Shape;738;p86"/>
          <p:cNvPicPr preferRelativeResize="0"/>
          <p:nvPr/>
        </p:nvPicPr>
        <p:blipFill>
          <a:blip r:embed="rId4">
            <a:alphaModFix/>
          </a:blip>
          <a:stretch>
            <a:fillRect/>
          </a:stretch>
        </p:blipFill>
        <p:spPr>
          <a:xfrm>
            <a:off x="5961200" y="1030926"/>
            <a:ext cx="7181566" cy="5674675"/>
          </a:xfrm>
          <a:prstGeom prst="rect">
            <a:avLst/>
          </a:prstGeom>
          <a:noFill/>
          <a:ln>
            <a:noFill/>
          </a:ln>
        </p:spPr>
      </p:pic>
      <p:sp>
        <p:nvSpPr>
          <p:cNvPr id="739" name="Google Shape;739;p86"/>
          <p:cNvSpPr/>
          <p:nvPr/>
        </p:nvSpPr>
        <p:spPr>
          <a:xfrm>
            <a:off x="0" y="1581175"/>
            <a:ext cx="5703900" cy="1101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7"/>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interfaces③</a:t>
            </a:r>
            <a:endParaRPr/>
          </a:p>
        </p:txBody>
      </p:sp>
      <p:pic>
        <p:nvPicPr>
          <p:cNvPr id="746" name="Google Shape;746;p87"/>
          <p:cNvPicPr preferRelativeResize="0"/>
          <p:nvPr/>
        </p:nvPicPr>
        <p:blipFill>
          <a:blip r:embed="rId3">
            <a:alphaModFix/>
          </a:blip>
          <a:stretch>
            <a:fillRect/>
          </a:stretch>
        </p:blipFill>
        <p:spPr>
          <a:xfrm>
            <a:off x="0" y="1030921"/>
            <a:ext cx="5881901" cy="5674679"/>
          </a:xfrm>
          <a:prstGeom prst="rect">
            <a:avLst/>
          </a:prstGeom>
          <a:noFill/>
          <a:ln>
            <a:noFill/>
          </a:ln>
        </p:spPr>
      </p:pic>
      <p:pic>
        <p:nvPicPr>
          <p:cNvPr id="747" name="Google Shape;747;p87"/>
          <p:cNvPicPr preferRelativeResize="0"/>
          <p:nvPr/>
        </p:nvPicPr>
        <p:blipFill>
          <a:blip r:embed="rId4">
            <a:alphaModFix/>
          </a:blip>
          <a:stretch>
            <a:fillRect/>
          </a:stretch>
        </p:blipFill>
        <p:spPr>
          <a:xfrm>
            <a:off x="6034300" y="1030926"/>
            <a:ext cx="7738214" cy="5674676"/>
          </a:xfrm>
          <a:prstGeom prst="rect">
            <a:avLst/>
          </a:prstGeom>
          <a:noFill/>
          <a:ln>
            <a:noFill/>
          </a:ln>
        </p:spPr>
      </p:pic>
      <p:sp>
        <p:nvSpPr>
          <p:cNvPr id="748" name="Google Shape;748;p87"/>
          <p:cNvSpPr/>
          <p:nvPr/>
        </p:nvSpPr>
        <p:spPr>
          <a:xfrm>
            <a:off x="119425" y="2469950"/>
            <a:ext cx="4602900" cy="1021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8"/>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interfaces④</a:t>
            </a:r>
            <a:endParaRPr/>
          </a:p>
        </p:txBody>
      </p:sp>
      <p:pic>
        <p:nvPicPr>
          <p:cNvPr id="755" name="Google Shape;755;p88"/>
          <p:cNvPicPr preferRelativeResize="0"/>
          <p:nvPr/>
        </p:nvPicPr>
        <p:blipFill>
          <a:blip r:embed="rId3">
            <a:alphaModFix/>
          </a:blip>
          <a:stretch>
            <a:fillRect/>
          </a:stretch>
        </p:blipFill>
        <p:spPr>
          <a:xfrm>
            <a:off x="0" y="1030921"/>
            <a:ext cx="5881901" cy="5674679"/>
          </a:xfrm>
          <a:prstGeom prst="rect">
            <a:avLst/>
          </a:prstGeom>
          <a:noFill/>
          <a:ln>
            <a:noFill/>
          </a:ln>
        </p:spPr>
      </p:pic>
      <p:pic>
        <p:nvPicPr>
          <p:cNvPr id="756" name="Google Shape;756;p88"/>
          <p:cNvPicPr preferRelativeResize="0"/>
          <p:nvPr/>
        </p:nvPicPr>
        <p:blipFill>
          <a:blip r:embed="rId4">
            <a:alphaModFix/>
          </a:blip>
          <a:stretch>
            <a:fillRect/>
          </a:stretch>
        </p:blipFill>
        <p:spPr>
          <a:xfrm>
            <a:off x="6034300" y="1030926"/>
            <a:ext cx="7563757" cy="5674675"/>
          </a:xfrm>
          <a:prstGeom prst="rect">
            <a:avLst/>
          </a:prstGeom>
          <a:noFill/>
          <a:ln>
            <a:noFill/>
          </a:ln>
        </p:spPr>
      </p:pic>
      <p:sp>
        <p:nvSpPr>
          <p:cNvPr id="757" name="Google Shape;757;p88"/>
          <p:cNvSpPr/>
          <p:nvPr/>
        </p:nvSpPr>
        <p:spPr>
          <a:xfrm>
            <a:off x="106150" y="3279100"/>
            <a:ext cx="5775600" cy="849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9"/>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interfaces⑤</a:t>
            </a:r>
            <a:endParaRPr/>
          </a:p>
        </p:txBody>
      </p:sp>
      <p:pic>
        <p:nvPicPr>
          <p:cNvPr id="764" name="Google Shape;764;p89"/>
          <p:cNvPicPr preferRelativeResize="0"/>
          <p:nvPr/>
        </p:nvPicPr>
        <p:blipFill>
          <a:blip r:embed="rId3">
            <a:alphaModFix/>
          </a:blip>
          <a:stretch>
            <a:fillRect/>
          </a:stretch>
        </p:blipFill>
        <p:spPr>
          <a:xfrm>
            <a:off x="0" y="1030921"/>
            <a:ext cx="5881901" cy="5674679"/>
          </a:xfrm>
          <a:prstGeom prst="rect">
            <a:avLst/>
          </a:prstGeom>
          <a:noFill/>
          <a:ln>
            <a:noFill/>
          </a:ln>
        </p:spPr>
      </p:pic>
      <p:pic>
        <p:nvPicPr>
          <p:cNvPr id="765" name="Google Shape;765;p89"/>
          <p:cNvPicPr preferRelativeResize="0"/>
          <p:nvPr/>
        </p:nvPicPr>
        <p:blipFill>
          <a:blip r:embed="rId4">
            <a:alphaModFix/>
          </a:blip>
          <a:stretch>
            <a:fillRect/>
          </a:stretch>
        </p:blipFill>
        <p:spPr>
          <a:xfrm>
            <a:off x="6034300" y="1030927"/>
            <a:ext cx="8516231" cy="5674675"/>
          </a:xfrm>
          <a:prstGeom prst="rect">
            <a:avLst/>
          </a:prstGeom>
          <a:noFill/>
          <a:ln>
            <a:noFill/>
          </a:ln>
        </p:spPr>
      </p:pic>
      <p:sp>
        <p:nvSpPr>
          <p:cNvPr id="766" name="Google Shape;766;p89"/>
          <p:cNvSpPr/>
          <p:nvPr/>
        </p:nvSpPr>
        <p:spPr>
          <a:xfrm>
            <a:off x="119400" y="4061750"/>
            <a:ext cx="4682400" cy="862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0"/>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interfaces⑥</a:t>
            </a:r>
            <a:endParaRPr/>
          </a:p>
        </p:txBody>
      </p:sp>
      <p:pic>
        <p:nvPicPr>
          <p:cNvPr id="773" name="Google Shape;773;p90"/>
          <p:cNvPicPr preferRelativeResize="0"/>
          <p:nvPr/>
        </p:nvPicPr>
        <p:blipFill>
          <a:blip r:embed="rId3">
            <a:alphaModFix/>
          </a:blip>
          <a:stretch>
            <a:fillRect/>
          </a:stretch>
        </p:blipFill>
        <p:spPr>
          <a:xfrm>
            <a:off x="-1167325" y="1030921"/>
            <a:ext cx="5881901" cy="5674679"/>
          </a:xfrm>
          <a:prstGeom prst="rect">
            <a:avLst/>
          </a:prstGeom>
          <a:noFill/>
          <a:ln>
            <a:noFill/>
          </a:ln>
        </p:spPr>
      </p:pic>
      <p:pic>
        <p:nvPicPr>
          <p:cNvPr id="774" name="Google Shape;774;p90"/>
          <p:cNvPicPr preferRelativeResize="0"/>
          <p:nvPr/>
        </p:nvPicPr>
        <p:blipFill>
          <a:blip r:embed="rId4">
            <a:alphaModFix/>
          </a:blip>
          <a:stretch>
            <a:fillRect/>
          </a:stretch>
        </p:blipFill>
        <p:spPr>
          <a:xfrm>
            <a:off x="4787375" y="1030927"/>
            <a:ext cx="9520626" cy="5674675"/>
          </a:xfrm>
          <a:prstGeom prst="rect">
            <a:avLst/>
          </a:prstGeom>
          <a:noFill/>
          <a:ln>
            <a:noFill/>
          </a:ln>
        </p:spPr>
      </p:pic>
      <p:sp>
        <p:nvSpPr>
          <p:cNvPr id="775" name="Google Shape;775;p90"/>
          <p:cNvSpPr/>
          <p:nvPr/>
        </p:nvSpPr>
        <p:spPr>
          <a:xfrm>
            <a:off x="-835675" y="4711725"/>
            <a:ext cx="4404000" cy="1021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1"/>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Arial"/>
                <a:ea typeface="Arial"/>
                <a:cs typeface="Arial"/>
                <a:sym typeface="Arial"/>
              </a:rPr>
              <a:t>Ciscoルータ - show interfaces⑦</a:t>
            </a:r>
            <a:endParaRPr/>
          </a:p>
        </p:txBody>
      </p:sp>
      <p:pic>
        <p:nvPicPr>
          <p:cNvPr id="782" name="Google Shape;782;p91"/>
          <p:cNvPicPr preferRelativeResize="0"/>
          <p:nvPr/>
        </p:nvPicPr>
        <p:blipFill>
          <a:blip r:embed="rId3">
            <a:alphaModFix/>
          </a:blip>
          <a:stretch>
            <a:fillRect/>
          </a:stretch>
        </p:blipFill>
        <p:spPr>
          <a:xfrm>
            <a:off x="-2109125" y="1030921"/>
            <a:ext cx="5881901" cy="5674679"/>
          </a:xfrm>
          <a:prstGeom prst="rect">
            <a:avLst/>
          </a:prstGeom>
          <a:noFill/>
          <a:ln>
            <a:noFill/>
          </a:ln>
        </p:spPr>
      </p:pic>
      <p:pic>
        <p:nvPicPr>
          <p:cNvPr id="783" name="Google Shape;783;p91"/>
          <p:cNvPicPr preferRelativeResize="0"/>
          <p:nvPr/>
        </p:nvPicPr>
        <p:blipFill>
          <a:blip r:embed="rId4">
            <a:alphaModFix/>
          </a:blip>
          <a:stretch>
            <a:fillRect/>
          </a:stretch>
        </p:blipFill>
        <p:spPr>
          <a:xfrm>
            <a:off x="3872100" y="1707425"/>
            <a:ext cx="10479101" cy="3694075"/>
          </a:xfrm>
          <a:prstGeom prst="rect">
            <a:avLst/>
          </a:prstGeom>
          <a:noFill/>
          <a:ln>
            <a:noFill/>
          </a:ln>
        </p:spPr>
      </p:pic>
      <p:sp>
        <p:nvSpPr>
          <p:cNvPr id="784" name="Google Shape;784;p91"/>
          <p:cNvSpPr/>
          <p:nvPr/>
        </p:nvSpPr>
        <p:spPr>
          <a:xfrm>
            <a:off x="-1671375" y="5666825"/>
            <a:ext cx="4404000" cy="530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2"/>
          <p:cNvSpPr txBox="1"/>
          <p:nvPr>
            <p:ph type="title"/>
          </p:nvPr>
        </p:nvSpPr>
        <p:spPr>
          <a:xfrm>
            <a:off x="2366425" y="172925"/>
            <a:ext cx="10713000" cy="70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ja-JP">
                <a:latin typeface="Arial"/>
                <a:ea typeface="Arial"/>
                <a:cs typeface="Arial"/>
                <a:sym typeface="Arial"/>
              </a:rPr>
              <a:t>Ciscoルータ - show interfaces（ 物理層とデータリンク層の正常確認 ）①</a:t>
            </a:r>
            <a:endParaRPr/>
          </a:p>
        </p:txBody>
      </p:sp>
      <p:sp>
        <p:nvSpPr>
          <p:cNvPr id="791" name="Google Shape;791;p92"/>
          <p:cNvSpPr txBox="1"/>
          <p:nvPr/>
        </p:nvSpPr>
        <p:spPr>
          <a:xfrm>
            <a:off x="873449" y="1486725"/>
            <a:ext cx="10445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t>・show interfaceコマンドの表示項目のなかで</a:t>
            </a:r>
            <a:r>
              <a:rPr b="1" lang="ja-JP" sz="1800">
                <a:solidFill>
                  <a:srgbClr val="FF0000"/>
                </a:solidFill>
              </a:rPr>
              <a:t>最も重要なのは、最初の1行目の部分</a:t>
            </a:r>
            <a:r>
              <a:rPr lang="ja-JP" sz="1800"/>
              <a:t>です。</a:t>
            </a:r>
            <a:br>
              <a:rPr lang="ja-JP" sz="1800"/>
            </a:br>
            <a:endParaRPr sz="1800"/>
          </a:p>
          <a:p>
            <a:pPr indent="0" lvl="0" marL="0" rtl="0" algn="l">
              <a:spcBef>
                <a:spcPts val="0"/>
              </a:spcBef>
              <a:spcAft>
                <a:spcPts val="0"/>
              </a:spcAft>
              <a:buNone/>
            </a:pPr>
            <a:r>
              <a:rPr lang="ja-JP" sz="1800"/>
              <a:t>・</a:t>
            </a:r>
            <a:r>
              <a:rPr lang="ja-JP" sz="1800">
                <a:solidFill>
                  <a:schemeClr val="dk1"/>
                </a:solidFill>
              </a:rPr>
              <a:t>この1行目で</a:t>
            </a:r>
            <a:r>
              <a:rPr lang="ja-JP" sz="1800"/>
              <a:t>そのインターフェースが物理層とデータリンク層で、正常であるかどうかを判断することができます。</a:t>
            </a:r>
            <a:br>
              <a:rPr lang="ja-JP" sz="1800"/>
            </a:br>
            <a:endParaRPr sz="1800"/>
          </a:p>
          <a:p>
            <a:pPr indent="0" lvl="0" marL="0" rtl="0" algn="l">
              <a:spcBef>
                <a:spcPts val="0"/>
              </a:spcBef>
              <a:spcAft>
                <a:spcPts val="0"/>
              </a:spcAft>
              <a:buNone/>
            </a:pPr>
            <a:r>
              <a:rPr lang="ja-JP" sz="1800"/>
              <a:t>・今回はSerialインターフェースを例に解説しますが、LANインターフェースでも基本的な考え方は同じ。</a:t>
            </a:r>
            <a:endParaRPr sz="1800"/>
          </a:p>
        </p:txBody>
      </p:sp>
      <p:pic>
        <p:nvPicPr>
          <p:cNvPr id="792" name="Google Shape;792;p92"/>
          <p:cNvPicPr preferRelativeResize="0"/>
          <p:nvPr/>
        </p:nvPicPr>
        <p:blipFill>
          <a:blip r:embed="rId3">
            <a:alphaModFix/>
          </a:blip>
          <a:stretch>
            <a:fillRect/>
          </a:stretch>
        </p:blipFill>
        <p:spPr>
          <a:xfrm>
            <a:off x="2819925" y="3610725"/>
            <a:ext cx="6552150" cy="2380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3"/>
          <p:cNvSpPr txBox="1"/>
          <p:nvPr>
            <p:ph type="title"/>
          </p:nvPr>
        </p:nvSpPr>
        <p:spPr>
          <a:xfrm>
            <a:off x="2366425" y="172925"/>
            <a:ext cx="10713000" cy="70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ja-JP">
                <a:latin typeface="Arial"/>
                <a:ea typeface="Arial"/>
                <a:cs typeface="Arial"/>
                <a:sym typeface="Arial"/>
              </a:rPr>
              <a:t>Ciscoルータ - show interfaces（ 物理層とデータリンク層の正常確認 ）②</a:t>
            </a:r>
            <a:endParaRPr/>
          </a:p>
        </p:txBody>
      </p:sp>
      <p:sp>
        <p:nvSpPr>
          <p:cNvPr id="799" name="Google Shape;799;p93"/>
          <p:cNvSpPr txBox="1"/>
          <p:nvPr/>
        </p:nvSpPr>
        <p:spPr>
          <a:xfrm>
            <a:off x="669600" y="5758050"/>
            <a:ext cx="10852800" cy="738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JP" sz="1800">
                <a:solidFill>
                  <a:schemeClr val="dk1"/>
                </a:solidFill>
                <a:highlight>
                  <a:schemeClr val="lt2"/>
                </a:highlight>
              </a:rPr>
              <a:t>・なお「 Interface is up / line protocol is up 」という項目は、show interfacesコマンドではなくて、</a:t>
            </a:r>
            <a:endParaRPr sz="1800">
              <a:solidFill>
                <a:schemeClr val="dk1"/>
              </a:solidFill>
              <a:highlight>
                <a:schemeClr val="lt2"/>
              </a:highlight>
            </a:endParaRPr>
          </a:p>
          <a:p>
            <a:pPr indent="0" lvl="0" marL="0" rtl="0" algn="l">
              <a:spcBef>
                <a:spcPts val="0"/>
              </a:spcBef>
              <a:spcAft>
                <a:spcPts val="0"/>
              </a:spcAft>
              <a:buNone/>
            </a:pPr>
            <a:r>
              <a:rPr lang="ja-JP" sz="1800">
                <a:solidFill>
                  <a:srgbClr val="FF0000"/>
                </a:solidFill>
                <a:highlight>
                  <a:schemeClr val="lt2"/>
                </a:highlight>
              </a:rPr>
              <a:t>　show ip interfaces brief</a:t>
            </a:r>
            <a:r>
              <a:rPr lang="ja-JP" sz="1800">
                <a:solidFill>
                  <a:schemeClr val="dk1"/>
                </a:solidFill>
                <a:highlight>
                  <a:schemeClr val="lt2"/>
                </a:highlight>
              </a:rPr>
              <a:t>コマンドを入力することで、この項目だけを一覧で確認することができます。</a:t>
            </a:r>
            <a:endParaRPr sz="1800">
              <a:highlight>
                <a:schemeClr val="lt2"/>
              </a:highlight>
            </a:endParaRPr>
          </a:p>
        </p:txBody>
      </p:sp>
      <p:pic>
        <p:nvPicPr>
          <p:cNvPr id="800" name="Google Shape;800;p93"/>
          <p:cNvPicPr preferRelativeResize="0"/>
          <p:nvPr/>
        </p:nvPicPr>
        <p:blipFill>
          <a:blip r:embed="rId3">
            <a:alphaModFix/>
          </a:blip>
          <a:stretch>
            <a:fillRect/>
          </a:stretch>
        </p:blipFill>
        <p:spPr>
          <a:xfrm>
            <a:off x="1946075" y="1141638"/>
            <a:ext cx="8299859" cy="45747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4"/>
          <p:cNvSpPr txBox="1"/>
          <p:nvPr>
            <p:ph idx="1" type="body"/>
          </p:nvPr>
        </p:nvSpPr>
        <p:spPr>
          <a:xfrm>
            <a:off x="252050" y="1062225"/>
            <a:ext cx="11262000" cy="5652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latin typeface="Meiryo"/>
                <a:ea typeface="Meiryo"/>
                <a:cs typeface="Meiryo"/>
                <a:sym typeface="Meiryo"/>
              </a:rPr>
              <a:t>１．</a:t>
            </a:r>
            <a:r>
              <a:rPr lang="ja-JP" sz="1800">
                <a:uFill>
                  <a:noFill/>
                </a:uFill>
                <a:latin typeface="Meiryo"/>
                <a:ea typeface="Meiryo"/>
                <a:cs typeface="Meiryo"/>
                <a:sym typeface="Meiryo"/>
                <a:hlinkClick r:id="rId3"/>
              </a:rPr>
              <a:t>https://www.so-net.ne.jp/access/hikari/minico/router-and/</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a:t>
            </a:r>
            <a:r>
              <a:rPr lang="ja-JP" sz="1800">
                <a:highlight>
                  <a:schemeClr val="lt2"/>
                </a:highlight>
                <a:latin typeface="Meiryo"/>
                <a:ea typeface="Meiryo"/>
                <a:cs typeface="Meiryo"/>
                <a:sym typeface="Meiryo"/>
              </a:rPr>
              <a:t>ルーターとはいったい何？役割や選び方をわかりやすく解説！</a:t>
            </a:r>
            <a:endParaRPr sz="1800">
              <a:highlight>
                <a:schemeClr val="lt2"/>
              </a:highlight>
              <a:latin typeface="Meiryo"/>
              <a:ea typeface="Meiryo"/>
              <a:cs typeface="Meiryo"/>
              <a:sym typeface="Meiryo"/>
            </a:endParaRPr>
          </a:p>
          <a:p>
            <a:pPr indent="0" lvl="0" marL="0" rtl="0" algn="l">
              <a:spcBef>
                <a:spcPts val="360"/>
              </a:spcBef>
              <a:spcAft>
                <a:spcPts val="0"/>
              </a:spcAft>
              <a:buNone/>
            </a:pPr>
            <a:r>
              <a:t/>
            </a:r>
            <a:endParaRPr sz="1800">
              <a:highlight>
                <a:srgbClr val="F5F5ED"/>
              </a:highlight>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２．</a:t>
            </a:r>
            <a:r>
              <a:rPr lang="ja-JP" sz="1800">
                <a:uFill>
                  <a:noFill/>
                </a:uFill>
                <a:latin typeface="Meiryo"/>
                <a:ea typeface="Meiryo"/>
                <a:cs typeface="Meiryo"/>
                <a:sym typeface="Meiryo"/>
                <a:hlinkClick r:id="rId4"/>
              </a:rPr>
              <a:t>https://e-words.jp/w/</a:t>
            </a:r>
            <a:r>
              <a:rPr lang="ja-JP" sz="1800">
                <a:latin typeface="Meiryo"/>
                <a:ea typeface="Meiryo"/>
                <a:cs typeface="Meiryo"/>
                <a:sym typeface="Meiryo"/>
              </a:rPr>
              <a:t>ルーティングプロトコル.html#:~:text=ルーティングプロトコルとは、ネットワーク,用いられるものを指す</a:t>
            </a:r>
            <a:endParaRPr sz="1800">
              <a:latin typeface="Meiryo"/>
              <a:ea typeface="Meiryo"/>
              <a:cs typeface="Meiryo"/>
              <a:sym typeface="Meiryo"/>
            </a:endParaRPr>
          </a:p>
          <a:p>
            <a:pPr indent="0" lvl="0" marL="0" rtl="0" algn="l">
              <a:spcBef>
                <a:spcPts val="360"/>
              </a:spcBef>
              <a:spcAft>
                <a:spcPts val="0"/>
              </a:spcAft>
              <a:buNone/>
            </a:pPr>
            <a:r>
              <a:rPr lang="ja-JP" sz="1800">
                <a:highlight>
                  <a:schemeClr val="lt1"/>
                </a:highlight>
                <a:latin typeface="Meiryo"/>
                <a:ea typeface="Meiryo"/>
                <a:cs typeface="Meiryo"/>
                <a:sym typeface="Meiryo"/>
              </a:rPr>
              <a:t>※</a:t>
            </a:r>
            <a:r>
              <a:rPr lang="ja-JP" sz="1800">
                <a:highlight>
                  <a:schemeClr val="lt2"/>
                </a:highlight>
                <a:latin typeface="Meiryo"/>
                <a:ea typeface="Meiryo"/>
                <a:cs typeface="Meiryo"/>
                <a:sym typeface="Meiryo"/>
              </a:rPr>
              <a:t>ルーティングプロトコル</a:t>
            </a:r>
            <a:endParaRPr sz="1800">
              <a:highlight>
                <a:schemeClr val="lt2"/>
              </a:highlight>
              <a:latin typeface="Meiryo"/>
              <a:ea typeface="Meiryo"/>
              <a:cs typeface="Meiryo"/>
              <a:sym typeface="Meiryo"/>
            </a:endParaRPr>
          </a:p>
          <a:p>
            <a:pPr indent="0" lvl="0" marL="0" rtl="0" algn="l">
              <a:spcBef>
                <a:spcPts val="360"/>
              </a:spcBef>
              <a:spcAft>
                <a:spcPts val="0"/>
              </a:spcAft>
              <a:buNone/>
            </a:pPr>
            <a:r>
              <a:t/>
            </a:r>
            <a:endParaRPr sz="1800">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３．</a:t>
            </a:r>
            <a:r>
              <a:rPr lang="ja-JP" sz="1800">
                <a:uFill>
                  <a:noFill/>
                </a:uFill>
                <a:latin typeface="Meiryo"/>
                <a:ea typeface="Meiryo"/>
                <a:cs typeface="Meiryo"/>
                <a:sym typeface="Meiryo"/>
                <a:hlinkClick r:id="rId5"/>
              </a:rPr>
              <a:t>https://community.fs.com/jp/blog/ospf-vs-bgp-routing-protocol-choice.html</a:t>
            </a:r>
            <a:br>
              <a:rPr lang="ja-JP" sz="1800">
                <a:latin typeface="Meiryo"/>
                <a:ea typeface="Meiryo"/>
                <a:cs typeface="Meiryo"/>
                <a:sym typeface="Meiryo"/>
              </a:rPr>
            </a:br>
            <a:r>
              <a:rPr lang="ja-JP" sz="1800">
                <a:highlight>
                  <a:schemeClr val="lt1"/>
                </a:highlight>
                <a:latin typeface="Meiryo"/>
                <a:ea typeface="Meiryo"/>
                <a:cs typeface="Meiryo"/>
                <a:sym typeface="Meiryo"/>
              </a:rPr>
              <a:t>※</a:t>
            </a:r>
            <a:r>
              <a:rPr lang="ja-JP" sz="1800">
                <a:highlight>
                  <a:schemeClr val="lt2"/>
                </a:highlight>
                <a:latin typeface="Meiryo"/>
                <a:ea typeface="Meiryo"/>
                <a:cs typeface="Meiryo"/>
                <a:sym typeface="Meiryo"/>
              </a:rPr>
              <a:t>OSPFとBGP：AS内外の経路制御を解説</a:t>
            </a:r>
            <a:endParaRPr sz="1800">
              <a:highlight>
                <a:schemeClr val="lt2"/>
              </a:highlight>
              <a:latin typeface="Meiryo"/>
              <a:ea typeface="Meiryo"/>
              <a:cs typeface="Meiryo"/>
              <a:sym typeface="Meiryo"/>
            </a:endParaRPr>
          </a:p>
          <a:p>
            <a:pPr indent="0" lvl="0" marL="0" rtl="0" algn="l">
              <a:spcBef>
                <a:spcPts val="360"/>
              </a:spcBef>
              <a:spcAft>
                <a:spcPts val="0"/>
              </a:spcAft>
              <a:buNone/>
            </a:pPr>
            <a:r>
              <a:t/>
            </a:r>
            <a:endParaRPr sz="1800">
              <a:highlight>
                <a:schemeClr val="lt2"/>
              </a:highlight>
              <a:latin typeface="Meiryo"/>
              <a:ea typeface="Meiryo"/>
              <a:cs typeface="Meiryo"/>
              <a:sym typeface="Meiryo"/>
            </a:endParaRPr>
          </a:p>
          <a:p>
            <a:pPr indent="0" lvl="0" marL="0" rtl="0" algn="l">
              <a:spcBef>
                <a:spcPts val="360"/>
              </a:spcBef>
              <a:spcAft>
                <a:spcPts val="0"/>
              </a:spcAft>
              <a:buNone/>
            </a:pPr>
            <a:r>
              <a:rPr lang="ja-JP" sz="1800">
                <a:highlight>
                  <a:schemeClr val="lt1"/>
                </a:highlight>
                <a:latin typeface="Meiryo"/>
                <a:ea typeface="Meiryo"/>
                <a:cs typeface="Meiryo"/>
                <a:sym typeface="Meiryo"/>
              </a:rPr>
              <a:t>４．</a:t>
            </a:r>
            <a:r>
              <a:rPr lang="ja-JP" sz="1800">
                <a:highlight>
                  <a:schemeClr val="lt1"/>
                </a:highlight>
                <a:uFill>
                  <a:noFill/>
                </a:uFill>
                <a:latin typeface="Meiryo"/>
                <a:ea typeface="Meiryo"/>
                <a:cs typeface="Meiryo"/>
                <a:sym typeface="Meiryo"/>
                <a:hlinkClick r:id="rId6"/>
              </a:rPr>
              <a:t>https://it-biz.online/it-skills/ospf/#toc1</a:t>
            </a:r>
            <a:br>
              <a:rPr lang="ja-JP" sz="1800">
                <a:latin typeface="Meiryo"/>
                <a:ea typeface="Meiryo"/>
                <a:cs typeface="Meiryo"/>
                <a:sym typeface="Meiryo"/>
              </a:rPr>
            </a:br>
            <a:r>
              <a:rPr lang="ja-JP" sz="1800">
                <a:latin typeface="Meiryo"/>
                <a:ea typeface="Meiryo"/>
                <a:cs typeface="Meiryo"/>
                <a:sym typeface="Meiryo"/>
              </a:rPr>
              <a:t>※</a:t>
            </a:r>
            <a:r>
              <a:rPr lang="ja-JP" sz="1800">
                <a:highlight>
                  <a:schemeClr val="lt2"/>
                </a:highlight>
                <a:latin typeface="Meiryo"/>
                <a:ea typeface="Meiryo"/>
                <a:cs typeface="Meiryo"/>
                <a:sym typeface="Meiryo"/>
              </a:rPr>
              <a:t>OSPFとは？ネットワーク初心者向けにわかりやすく３分で解説</a:t>
            </a:r>
            <a:br>
              <a:rPr lang="ja-JP" sz="1800">
                <a:highlight>
                  <a:schemeClr val="lt2"/>
                </a:highlight>
                <a:latin typeface="Meiryo"/>
                <a:ea typeface="Meiryo"/>
                <a:cs typeface="Meiryo"/>
                <a:sym typeface="Meiryo"/>
              </a:rPr>
            </a:br>
            <a:br>
              <a:rPr lang="ja-JP" sz="1800">
                <a:highlight>
                  <a:schemeClr val="lt2"/>
                </a:highlight>
                <a:latin typeface="Meiryo"/>
                <a:ea typeface="Meiryo"/>
                <a:cs typeface="Meiryo"/>
                <a:sym typeface="Meiryo"/>
              </a:rPr>
            </a:br>
            <a:r>
              <a:rPr lang="ja-JP" sz="1800">
                <a:highlight>
                  <a:schemeClr val="lt1"/>
                </a:highlight>
                <a:latin typeface="Meiryo"/>
                <a:ea typeface="Meiryo"/>
                <a:cs typeface="Meiryo"/>
                <a:sym typeface="Meiryo"/>
              </a:rPr>
              <a:t>５．</a:t>
            </a:r>
            <a:r>
              <a:rPr lang="ja-JP" sz="1800" u="sng">
                <a:highlight>
                  <a:schemeClr val="lt1"/>
                </a:highlight>
                <a:latin typeface="Meiryo"/>
                <a:ea typeface="Meiryo"/>
                <a:cs typeface="Meiryo"/>
                <a:sym typeface="Meiryo"/>
                <a:hlinkClick r:id="rId7"/>
              </a:rPr>
              <a:t>https://panasonic.co.jp/ew/pewnw/product/column/005.html</a:t>
            </a:r>
            <a:br>
              <a:rPr lang="ja-JP" sz="1800" u="sng">
                <a:highlight>
                  <a:schemeClr val="lt1"/>
                </a:highlight>
                <a:latin typeface="Meiryo"/>
                <a:ea typeface="Meiryo"/>
                <a:cs typeface="Meiryo"/>
                <a:sym typeface="Meiryo"/>
              </a:rPr>
            </a:br>
            <a:r>
              <a:rPr lang="ja-JP" sz="1800">
                <a:highlight>
                  <a:schemeClr val="lt1"/>
                </a:highlight>
                <a:latin typeface="Meiryo"/>
                <a:ea typeface="Meiryo"/>
                <a:cs typeface="Meiryo"/>
                <a:sym typeface="Meiryo"/>
              </a:rPr>
              <a:t>※</a:t>
            </a:r>
            <a:r>
              <a:rPr lang="ja-JP" sz="1800">
                <a:highlight>
                  <a:schemeClr val="lt2"/>
                </a:highlight>
                <a:latin typeface="Meiryo"/>
                <a:ea typeface="Meiryo"/>
                <a:cs typeface="Meiryo"/>
                <a:sym typeface="Meiryo"/>
              </a:rPr>
              <a:t>OSPFとは？特徴や仕組みを初心者向けにわかりやすく解説！</a:t>
            </a:r>
            <a:endParaRPr sz="1800">
              <a:highlight>
                <a:schemeClr val="lt2"/>
              </a:highlight>
              <a:latin typeface="Meiryo"/>
              <a:ea typeface="Meiryo"/>
              <a:cs typeface="Meiryo"/>
              <a:sym typeface="Meiryo"/>
            </a:endParaRPr>
          </a:p>
          <a:p>
            <a:pPr indent="0" lvl="0" marL="0" rtl="0" algn="l">
              <a:spcBef>
                <a:spcPts val="360"/>
              </a:spcBef>
              <a:spcAft>
                <a:spcPts val="0"/>
              </a:spcAft>
              <a:buNone/>
            </a:pPr>
            <a:r>
              <a:t/>
            </a:r>
            <a:endParaRPr sz="1800">
              <a:highlight>
                <a:schemeClr val="lt2"/>
              </a:highlight>
              <a:latin typeface="Meiryo"/>
              <a:ea typeface="Meiryo"/>
              <a:cs typeface="Meiryo"/>
              <a:sym typeface="Meiryo"/>
            </a:endParaRPr>
          </a:p>
          <a:p>
            <a:pPr indent="0" lvl="0" marL="0" rtl="0" algn="l">
              <a:spcBef>
                <a:spcPts val="360"/>
              </a:spcBef>
              <a:spcAft>
                <a:spcPts val="0"/>
              </a:spcAft>
              <a:buNone/>
            </a:pPr>
            <a:r>
              <a:rPr lang="ja-JP" sz="1800">
                <a:highlight>
                  <a:schemeClr val="lt1"/>
                </a:highlight>
                <a:latin typeface="Meiryo"/>
                <a:ea typeface="Meiryo"/>
                <a:cs typeface="Meiryo"/>
                <a:sym typeface="Meiryo"/>
              </a:rPr>
              <a:t>6.</a:t>
            </a:r>
            <a:r>
              <a:rPr lang="ja-JP" sz="1800">
                <a:highlight>
                  <a:schemeClr val="lt1"/>
                </a:highlight>
                <a:uFill>
                  <a:noFill/>
                </a:uFill>
                <a:latin typeface="Meiryo"/>
                <a:ea typeface="Meiryo"/>
                <a:cs typeface="Meiryo"/>
                <a:sym typeface="Meiryo"/>
                <a:hlinkClick r:id="rId8"/>
              </a:rPr>
              <a:t>https://it-biz.online/it-skills/bgp/</a:t>
            </a:r>
            <a:br>
              <a:rPr lang="ja-JP" sz="1800">
                <a:highlight>
                  <a:schemeClr val="lt2"/>
                </a:highlight>
                <a:latin typeface="Meiryo"/>
                <a:ea typeface="Meiryo"/>
                <a:cs typeface="Meiryo"/>
                <a:sym typeface="Meiryo"/>
              </a:rPr>
            </a:br>
            <a:r>
              <a:rPr lang="ja-JP" sz="1800">
                <a:highlight>
                  <a:schemeClr val="lt1"/>
                </a:highlight>
                <a:latin typeface="Meiryo"/>
                <a:ea typeface="Meiryo"/>
                <a:cs typeface="Meiryo"/>
                <a:sym typeface="Meiryo"/>
              </a:rPr>
              <a:t>※</a:t>
            </a:r>
            <a:r>
              <a:rPr lang="ja-JP" sz="1800">
                <a:highlight>
                  <a:schemeClr val="lt2"/>
                </a:highlight>
                <a:latin typeface="Meiryo"/>
                <a:ea typeface="Meiryo"/>
                <a:cs typeface="Meiryo"/>
                <a:sym typeface="Meiryo"/>
              </a:rPr>
              <a:t>【図解】BGPとは？ネットワーク初心者向けにわかりやすく３分で解説</a:t>
            </a:r>
            <a:endParaRPr sz="1800">
              <a:highlight>
                <a:schemeClr val="lt2"/>
              </a:highlight>
              <a:latin typeface="Meiryo"/>
              <a:ea typeface="Meiryo"/>
              <a:cs typeface="Meiryo"/>
              <a:sym typeface="Meiryo"/>
            </a:endParaRPr>
          </a:p>
        </p:txBody>
      </p:sp>
      <p:sp>
        <p:nvSpPr>
          <p:cNvPr id="807" name="Google Shape;807;p94"/>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参考リンク①</a:t>
            </a:r>
            <a:endParaRPr>
              <a:latin typeface="Meiryo"/>
              <a:ea typeface="Meiryo"/>
              <a:cs typeface="Meiryo"/>
              <a:sym typeface="Meiry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5"/>
          <p:cNvSpPr txBox="1"/>
          <p:nvPr>
            <p:ph idx="1" type="body"/>
          </p:nvPr>
        </p:nvSpPr>
        <p:spPr>
          <a:xfrm>
            <a:off x="252050" y="1062225"/>
            <a:ext cx="11262000" cy="5652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latin typeface="Meiryo"/>
                <a:ea typeface="Meiryo"/>
                <a:cs typeface="Meiryo"/>
                <a:sym typeface="Meiryo"/>
              </a:rPr>
              <a:t>7</a:t>
            </a:r>
            <a:r>
              <a:rPr lang="ja-JP" sz="1800">
                <a:latin typeface="Meiryo"/>
                <a:ea typeface="Meiryo"/>
                <a:cs typeface="Meiryo"/>
                <a:sym typeface="Meiryo"/>
              </a:rPr>
              <a:t>．</a:t>
            </a:r>
            <a:r>
              <a:rPr lang="ja-JP" sz="1800">
                <a:latin typeface="Meiryo"/>
                <a:ea typeface="Meiryo"/>
                <a:cs typeface="Meiryo"/>
                <a:sym typeface="Meiryo"/>
              </a:rPr>
              <a:t>https://duty120.hatenablog.com/entry/2019/04/08/211428</a:t>
            </a:r>
            <a:endParaRPr sz="1800">
              <a:latin typeface="Meiryo"/>
              <a:ea typeface="Meiryo"/>
              <a:cs typeface="Meiryo"/>
              <a:sym typeface="Meiryo"/>
            </a:endParaRPr>
          </a:p>
          <a:p>
            <a:pPr indent="0" lvl="0" marL="0" rtl="0" algn="l">
              <a:spcBef>
                <a:spcPts val="360"/>
              </a:spcBef>
              <a:spcAft>
                <a:spcPts val="0"/>
              </a:spcAft>
              <a:buNone/>
            </a:pPr>
            <a:r>
              <a:rPr lang="ja-JP" sz="1800">
                <a:highlight>
                  <a:schemeClr val="lt2"/>
                </a:highlight>
                <a:latin typeface="Meiryo"/>
                <a:ea typeface="Meiryo"/>
                <a:cs typeface="Meiryo"/>
                <a:sym typeface="Meiryo"/>
              </a:rPr>
              <a:t>※</a:t>
            </a:r>
            <a:r>
              <a:rPr lang="ja-JP" sz="1800">
                <a:highlight>
                  <a:schemeClr val="lt2"/>
                </a:highlight>
                <a:uFill>
                  <a:noFill/>
                </a:uFill>
                <a:latin typeface="Arial"/>
                <a:ea typeface="Arial"/>
                <a:cs typeface="Arial"/>
                <a:sym typeface="Arial"/>
                <a:hlinkClick r:id="rId3"/>
              </a:rPr>
              <a:t>EIGRPとOSPFとBGPとメリット・デメリット：ＮＷ</a:t>
            </a:r>
            <a:endParaRPr sz="1800">
              <a:highlight>
                <a:schemeClr val="lt2"/>
              </a:highlight>
              <a:latin typeface="Arial"/>
              <a:ea typeface="Arial"/>
              <a:cs typeface="Arial"/>
              <a:sym typeface="Arial"/>
            </a:endParaRPr>
          </a:p>
          <a:p>
            <a:pPr indent="0" lvl="0" marL="0" rtl="0" algn="l">
              <a:spcBef>
                <a:spcPts val="360"/>
              </a:spcBef>
              <a:spcAft>
                <a:spcPts val="0"/>
              </a:spcAft>
              <a:buNone/>
            </a:pPr>
            <a:r>
              <a:t/>
            </a:r>
            <a:endParaRPr sz="1800">
              <a:highlight>
                <a:srgbClr val="F5F5ED"/>
              </a:highlight>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8</a:t>
            </a:r>
            <a:r>
              <a:rPr lang="ja-JP" sz="1800">
                <a:latin typeface="Meiryo"/>
                <a:ea typeface="Meiryo"/>
                <a:cs typeface="Meiryo"/>
                <a:sym typeface="Meiryo"/>
              </a:rPr>
              <a:t>．</a:t>
            </a:r>
            <a:r>
              <a:rPr lang="ja-JP" sz="1800">
                <a:uFill>
                  <a:noFill/>
                </a:uFill>
                <a:latin typeface="Meiryo"/>
                <a:ea typeface="Meiryo"/>
                <a:cs typeface="Meiryo"/>
                <a:sym typeface="Meiryo"/>
                <a:hlinkClick r:id="rId4"/>
              </a:rPr>
              <a:t>https://milestone-of-se.nesuke.com/nw-advanced/ospf/basic-understanding/</a:t>
            </a:r>
            <a:br>
              <a:rPr lang="ja-JP" sz="1800">
                <a:latin typeface="Meiryo"/>
                <a:ea typeface="Meiryo"/>
                <a:cs typeface="Meiryo"/>
                <a:sym typeface="Meiryo"/>
              </a:rPr>
            </a:br>
            <a:r>
              <a:rPr lang="ja-JP" sz="1800">
                <a:highlight>
                  <a:schemeClr val="lt2"/>
                </a:highlight>
                <a:latin typeface="Meiryo"/>
                <a:ea typeface="Meiryo"/>
                <a:cs typeface="Meiryo"/>
                <a:sym typeface="Meiryo"/>
              </a:rPr>
              <a:t>※</a:t>
            </a:r>
            <a:r>
              <a:rPr lang="ja-JP" sz="1800">
                <a:highlight>
                  <a:schemeClr val="lt2"/>
                </a:highlight>
                <a:latin typeface="Meiryo"/>
                <a:ea typeface="Meiryo"/>
                <a:cs typeface="Meiryo"/>
                <a:sym typeface="Meiryo"/>
              </a:rPr>
              <a:t>【図解】初心者にも分かるOSPFの仕組みとメリット,エリア間ルーティングの設計と注意点について</a:t>
            </a:r>
            <a:endParaRPr sz="1800">
              <a:highlight>
                <a:schemeClr val="lt2"/>
              </a:highlight>
              <a:latin typeface="Meiryo"/>
              <a:ea typeface="Meiryo"/>
              <a:cs typeface="Meiryo"/>
              <a:sym typeface="Meiryo"/>
            </a:endParaRPr>
          </a:p>
          <a:p>
            <a:pPr indent="0" lvl="0" marL="0" rtl="0" algn="l">
              <a:spcBef>
                <a:spcPts val="360"/>
              </a:spcBef>
              <a:spcAft>
                <a:spcPts val="0"/>
              </a:spcAft>
              <a:buNone/>
            </a:pPr>
            <a:r>
              <a:t/>
            </a:r>
            <a:endParaRPr sz="1800">
              <a:latin typeface="Meiryo"/>
              <a:ea typeface="Meiryo"/>
              <a:cs typeface="Meiryo"/>
              <a:sym typeface="Meiryo"/>
            </a:endParaRPr>
          </a:p>
          <a:p>
            <a:pPr indent="0" lvl="0" marL="0" rtl="0" algn="l">
              <a:spcBef>
                <a:spcPts val="360"/>
              </a:spcBef>
              <a:spcAft>
                <a:spcPts val="0"/>
              </a:spcAft>
              <a:buNone/>
            </a:pPr>
            <a:r>
              <a:rPr lang="ja-JP" sz="1800">
                <a:highlight>
                  <a:schemeClr val="lt1"/>
                </a:highlight>
                <a:latin typeface="Meiryo"/>
                <a:ea typeface="Meiryo"/>
                <a:cs typeface="Meiryo"/>
                <a:sym typeface="Meiryo"/>
              </a:rPr>
              <a:t>9.</a:t>
            </a:r>
            <a:r>
              <a:rPr lang="ja-JP" sz="1800">
                <a:highlight>
                  <a:schemeClr val="lt1"/>
                </a:highlight>
                <a:uFill>
                  <a:noFill/>
                </a:uFill>
                <a:latin typeface="Meiryo"/>
                <a:ea typeface="Meiryo"/>
                <a:cs typeface="Meiryo"/>
                <a:sym typeface="Meiryo"/>
                <a:hlinkClick r:id="rId5"/>
              </a:rPr>
              <a:t>https://www.n-study.com/ospf-detail/ospf-behavior-overview/</a:t>
            </a:r>
            <a:br>
              <a:rPr lang="ja-JP" sz="1800">
                <a:highlight>
                  <a:schemeClr val="lt1"/>
                </a:highlight>
                <a:latin typeface="Meiryo"/>
                <a:ea typeface="Meiryo"/>
                <a:cs typeface="Meiryo"/>
                <a:sym typeface="Meiryo"/>
              </a:rPr>
            </a:br>
            <a:r>
              <a:rPr lang="ja-JP" sz="1800">
                <a:highlight>
                  <a:schemeClr val="lt2"/>
                </a:highlight>
                <a:latin typeface="Meiryo"/>
                <a:ea typeface="Meiryo"/>
                <a:cs typeface="Meiryo"/>
                <a:sym typeface="Meiryo"/>
              </a:rPr>
              <a:t>※OSPFの処理の流れ</a:t>
            </a:r>
            <a:endParaRPr sz="1800">
              <a:highlight>
                <a:schemeClr val="lt2"/>
              </a:highlight>
              <a:latin typeface="Meiryo"/>
              <a:ea typeface="Meiryo"/>
              <a:cs typeface="Meiryo"/>
              <a:sym typeface="Meiryo"/>
            </a:endParaRPr>
          </a:p>
          <a:p>
            <a:pPr indent="0" lvl="0" marL="0" rtl="0" algn="l">
              <a:spcBef>
                <a:spcPts val="360"/>
              </a:spcBef>
              <a:spcAft>
                <a:spcPts val="0"/>
              </a:spcAft>
              <a:buNone/>
            </a:pPr>
            <a:r>
              <a:t/>
            </a:r>
            <a:endParaRPr sz="1800">
              <a:highlight>
                <a:schemeClr val="lt1"/>
              </a:highlight>
              <a:latin typeface="Meiryo"/>
              <a:ea typeface="Meiryo"/>
              <a:cs typeface="Meiryo"/>
              <a:sym typeface="Meiryo"/>
            </a:endParaRPr>
          </a:p>
          <a:p>
            <a:pPr indent="0" lvl="0" marL="0" rtl="0" algn="l">
              <a:spcBef>
                <a:spcPts val="360"/>
              </a:spcBef>
              <a:spcAft>
                <a:spcPts val="0"/>
              </a:spcAft>
              <a:buNone/>
            </a:pPr>
            <a:r>
              <a:rPr lang="ja-JP" sz="1800">
                <a:highlight>
                  <a:schemeClr val="lt1"/>
                </a:highlight>
                <a:latin typeface="Meiryo"/>
                <a:ea typeface="Meiryo"/>
                <a:cs typeface="Meiryo"/>
                <a:sym typeface="Meiryo"/>
              </a:rPr>
              <a:t>10.</a:t>
            </a:r>
            <a:r>
              <a:rPr lang="ja-JP" sz="1800">
                <a:highlight>
                  <a:schemeClr val="lt1"/>
                </a:highlight>
                <a:uFill>
                  <a:noFill/>
                </a:uFill>
                <a:latin typeface="Meiryo"/>
                <a:ea typeface="Meiryo"/>
                <a:cs typeface="Meiryo"/>
                <a:sym typeface="Meiryo"/>
                <a:hlinkClick r:id="rId6"/>
              </a:rPr>
              <a:t>https://www.n-study.com/bgp-detail/bgp-behavior/</a:t>
            </a:r>
            <a:br>
              <a:rPr lang="ja-JP" sz="1800">
                <a:highlight>
                  <a:schemeClr val="lt1"/>
                </a:highlight>
                <a:latin typeface="Meiryo"/>
                <a:ea typeface="Meiryo"/>
                <a:cs typeface="Meiryo"/>
                <a:sym typeface="Meiryo"/>
              </a:rPr>
            </a:br>
            <a:r>
              <a:rPr lang="ja-JP" sz="1800">
                <a:highlight>
                  <a:schemeClr val="lt2"/>
                </a:highlight>
                <a:latin typeface="Meiryo"/>
                <a:ea typeface="Meiryo"/>
                <a:cs typeface="Meiryo"/>
                <a:sym typeface="Meiryo"/>
              </a:rPr>
              <a:t>※BGPの動作</a:t>
            </a:r>
            <a:endParaRPr sz="1800">
              <a:highlight>
                <a:schemeClr val="lt2"/>
              </a:highlight>
              <a:latin typeface="Meiryo"/>
              <a:ea typeface="Meiryo"/>
              <a:cs typeface="Meiryo"/>
              <a:sym typeface="Meiryo"/>
            </a:endParaRPr>
          </a:p>
          <a:p>
            <a:pPr indent="0" lvl="0" marL="0" rtl="0" algn="l">
              <a:spcBef>
                <a:spcPts val="360"/>
              </a:spcBef>
              <a:spcAft>
                <a:spcPts val="0"/>
              </a:spcAft>
              <a:buNone/>
            </a:pPr>
            <a:r>
              <a:t/>
            </a:r>
            <a:endParaRPr sz="1800">
              <a:highlight>
                <a:schemeClr val="lt2"/>
              </a:highlight>
              <a:latin typeface="Meiryo"/>
              <a:ea typeface="Meiryo"/>
              <a:cs typeface="Meiryo"/>
              <a:sym typeface="Meiryo"/>
            </a:endParaRPr>
          </a:p>
          <a:p>
            <a:pPr indent="0" lvl="0" marL="0" rtl="0" algn="l">
              <a:spcBef>
                <a:spcPts val="360"/>
              </a:spcBef>
              <a:spcAft>
                <a:spcPts val="0"/>
              </a:spcAft>
              <a:buNone/>
            </a:pPr>
            <a:r>
              <a:rPr lang="ja-JP" sz="1800">
                <a:highlight>
                  <a:schemeClr val="lt1"/>
                </a:highlight>
                <a:latin typeface="Meiryo"/>
                <a:ea typeface="Meiryo"/>
                <a:cs typeface="Meiryo"/>
                <a:sym typeface="Meiryo"/>
              </a:rPr>
              <a:t>11.https://tech.pjin.jp/blog/2021/03/31/ospf_5/</a:t>
            </a:r>
            <a:endParaRPr sz="1800">
              <a:highlight>
                <a:schemeClr val="lt1"/>
              </a:highlight>
              <a:latin typeface="Meiryo"/>
              <a:ea typeface="Meiryo"/>
              <a:cs typeface="Meiryo"/>
              <a:sym typeface="Meiryo"/>
            </a:endParaRPr>
          </a:p>
          <a:p>
            <a:pPr indent="0" lvl="0" marL="0" rtl="0" algn="l">
              <a:spcBef>
                <a:spcPts val="360"/>
              </a:spcBef>
              <a:spcAft>
                <a:spcPts val="0"/>
              </a:spcAft>
              <a:buNone/>
            </a:pPr>
            <a:r>
              <a:rPr lang="ja-JP" sz="1800">
                <a:highlight>
                  <a:schemeClr val="lt2"/>
                </a:highlight>
                <a:latin typeface="Meiryo"/>
                <a:ea typeface="Meiryo"/>
                <a:cs typeface="Meiryo"/>
                <a:sym typeface="Meiryo"/>
              </a:rPr>
              <a:t>※</a:t>
            </a:r>
            <a:r>
              <a:rPr lang="ja-JP" sz="1800">
                <a:highlight>
                  <a:schemeClr val="lt2"/>
                </a:highlight>
                <a:latin typeface="Arial"/>
                <a:ea typeface="Arial"/>
                <a:cs typeface="Arial"/>
                <a:sym typeface="Arial"/>
              </a:rPr>
              <a:t>【CCNP解説_OSPF編 ５】OSPFの動作の流れと8つのステータス①</a:t>
            </a:r>
            <a:br>
              <a:rPr lang="ja-JP" sz="1800">
                <a:highlight>
                  <a:schemeClr val="lt2"/>
                </a:highlight>
                <a:latin typeface="Arial"/>
                <a:ea typeface="Arial"/>
                <a:cs typeface="Arial"/>
                <a:sym typeface="Arial"/>
              </a:rPr>
            </a:br>
            <a:br>
              <a:rPr lang="ja-JP" sz="1800">
                <a:highlight>
                  <a:schemeClr val="lt2"/>
                </a:highlight>
                <a:latin typeface="Arial"/>
                <a:ea typeface="Arial"/>
                <a:cs typeface="Arial"/>
                <a:sym typeface="Arial"/>
              </a:rPr>
            </a:br>
            <a:r>
              <a:rPr lang="ja-JP" sz="1800">
                <a:highlight>
                  <a:schemeClr val="lt1"/>
                </a:highlight>
                <a:latin typeface="Arial"/>
                <a:ea typeface="Arial"/>
                <a:cs typeface="Arial"/>
                <a:sym typeface="Arial"/>
              </a:rPr>
              <a:t>12.</a:t>
            </a:r>
            <a:r>
              <a:rPr lang="ja-JP" sz="1800">
                <a:highlight>
                  <a:schemeClr val="lt1"/>
                </a:highlight>
                <a:uFill>
                  <a:noFill/>
                </a:uFill>
                <a:latin typeface="Meiryo"/>
                <a:ea typeface="Meiryo"/>
                <a:cs typeface="Meiryo"/>
                <a:sym typeface="Meiryo"/>
                <a:hlinkClick r:id="rId7"/>
              </a:rPr>
              <a:t>https://www.infraexpert.com/study/ciscorouter3.html</a:t>
            </a:r>
            <a:br>
              <a:rPr lang="ja-JP" sz="1800">
                <a:highlight>
                  <a:schemeClr val="lt1"/>
                </a:highlight>
                <a:latin typeface="Meiryo"/>
                <a:ea typeface="Meiryo"/>
                <a:cs typeface="Meiryo"/>
                <a:sym typeface="Meiryo"/>
              </a:rPr>
            </a:br>
            <a:r>
              <a:rPr lang="ja-JP" sz="1800">
                <a:highlight>
                  <a:schemeClr val="lt2"/>
                </a:highlight>
                <a:latin typeface="Meiryo"/>
                <a:ea typeface="Meiryo"/>
                <a:cs typeface="Meiryo"/>
                <a:sym typeface="Meiryo"/>
              </a:rPr>
              <a:t>※Cisco Router - show version / show run</a:t>
            </a:r>
            <a:endParaRPr sz="1800">
              <a:highlight>
                <a:schemeClr val="lt2"/>
              </a:highlight>
              <a:latin typeface="Meiryo"/>
              <a:ea typeface="Meiryo"/>
              <a:cs typeface="Meiryo"/>
              <a:sym typeface="Meiryo"/>
            </a:endParaRPr>
          </a:p>
        </p:txBody>
      </p:sp>
      <p:sp>
        <p:nvSpPr>
          <p:cNvPr id="814" name="Google Shape;814;p95"/>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参考リンク②</a:t>
            </a:r>
            <a:endParaRPr>
              <a:latin typeface="Meiryo"/>
              <a:ea typeface="Meiryo"/>
              <a:cs typeface="Meiryo"/>
              <a:sym typeface="Meiry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lnSpc>
                <a:spcPct val="150000"/>
              </a:lnSpc>
              <a:spcBef>
                <a:spcPts val="2400"/>
              </a:spcBef>
              <a:spcAft>
                <a:spcPts val="900"/>
              </a:spcAft>
              <a:buNone/>
            </a:pPr>
            <a:r>
              <a:rPr lang="ja-JP">
                <a:solidFill>
                  <a:srgbClr val="19191A"/>
                </a:solidFill>
                <a:highlight>
                  <a:srgbClr val="FFFFFF"/>
                </a:highlight>
                <a:latin typeface="Meiryo"/>
                <a:ea typeface="Meiryo"/>
                <a:cs typeface="Meiryo"/>
                <a:sym typeface="Meiryo"/>
              </a:rPr>
              <a:t>OSPFとBGPの違い</a:t>
            </a:r>
            <a:endParaRPr sz="3600">
              <a:latin typeface="Meiryo"/>
              <a:ea typeface="Meiryo"/>
              <a:cs typeface="Meiryo"/>
              <a:sym typeface="Meiryo"/>
            </a:endParaRPr>
          </a:p>
        </p:txBody>
      </p:sp>
      <p:pic>
        <p:nvPicPr>
          <p:cNvPr id="204" name="Google Shape;204;p24"/>
          <p:cNvPicPr preferRelativeResize="0"/>
          <p:nvPr/>
        </p:nvPicPr>
        <p:blipFill>
          <a:blip r:embed="rId3">
            <a:alphaModFix/>
          </a:blip>
          <a:stretch>
            <a:fillRect/>
          </a:stretch>
        </p:blipFill>
        <p:spPr>
          <a:xfrm>
            <a:off x="1440000" y="1786578"/>
            <a:ext cx="9312001" cy="4580896"/>
          </a:xfrm>
          <a:prstGeom prst="rect">
            <a:avLst/>
          </a:prstGeom>
          <a:noFill/>
          <a:ln>
            <a:noFill/>
          </a:ln>
        </p:spPr>
      </p:pic>
      <p:sp>
        <p:nvSpPr>
          <p:cNvPr id="205" name="Google Shape;205;p24"/>
          <p:cNvSpPr/>
          <p:nvPr/>
        </p:nvSpPr>
        <p:spPr>
          <a:xfrm>
            <a:off x="2865225" y="1239675"/>
            <a:ext cx="5810100" cy="418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1800"/>
              <a:t>OSPFとBGPの違いのまとめ</a:t>
            </a:r>
            <a:endParaRPr b="1" sz="1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6"/>
          <p:cNvSpPr txBox="1"/>
          <p:nvPr>
            <p:ph idx="1" type="body"/>
          </p:nvPr>
        </p:nvSpPr>
        <p:spPr>
          <a:xfrm>
            <a:off x="252050" y="1062225"/>
            <a:ext cx="11262000" cy="5652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latin typeface="Meiryo"/>
                <a:ea typeface="Meiryo"/>
                <a:cs typeface="Meiryo"/>
                <a:sym typeface="Meiryo"/>
              </a:rPr>
              <a:t>13</a:t>
            </a:r>
            <a:r>
              <a:rPr lang="ja-JP" sz="1800">
                <a:latin typeface="Meiryo"/>
                <a:ea typeface="Meiryo"/>
                <a:cs typeface="Meiryo"/>
                <a:sym typeface="Meiryo"/>
              </a:rPr>
              <a:t>．</a:t>
            </a:r>
            <a:r>
              <a:rPr lang="ja-JP" sz="1800">
                <a:latin typeface="Meiryo"/>
                <a:ea typeface="Meiryo"/>
                <a:cs typeface="Meiryo"/>
                <a:sym typeface="Meiryo"/>
              </a:rPr>
              <a:t>https://www.n-study.com/bgp-detail/bgp-basic-configuration/</a:t>
            </a:r>
            <a:endParaRPr sz="1800">
              <a:latin typeface="Meiryo"/>
              <a:ea typeface="Meiryo"/>
              <a:cs typeface="Meiryo"/>
              <a:sym typeface="Meiryo"/>
            </a:endParaRPr>
          </a:p>
          <a:p>
            <a:pPr indent="0" lvl="0" marL="0" rtl="0" algn="l">
              <a:spcBef>
                <a:spcPts val="360"/>
              </a:spcBef>
              <a:spcAft>
                <a:spcPts val="0"/>
              </a:spcAft>
              <a:buNone/>
            </a:pPr>
            <a:r>
              <a:rPr lang="ja-JP" sz="1800">
                <a:highlight>
                  <a:schemeClr val="lt2"/>
                </a:highlight>
                <a:latin typeface="Meiryo"/>
                <a:ea typeface="Meiryo"/>
                <a:cs typeface="Meiryo"/>
                <a:sym typeface="Meiryo"/>
              </a:rPr>
              <a:t>※</a:t>
            </a:r>
            <a:r>
              <a:rPr lang="ja-JP" sz="1800">
                <a:highlight>
                  <a:schemeClr val="lt2"/>
                </a:highlight>
                <a:latin typeface="Meiryo"/>
                <a:ea typeface="Meiryo"/>
                <a:cs typeface="Meiryo"/>
                <a:sym typeface="Meiryo"/>
              </a:rPr>
              <a:t>BGPの基本設定と確認コマンド</a:t>
            </a:r>
            <a:endParaRPr sz="1800">
              <a:highlight>
                <a:schemeClr val="lt2"/>
              </a:highlight>
              <a:latin typeface="Meiryo"/>
              <a:ea typeface="Meiryo"/>
              <a:cs typeface="Meiryo"/>
              <a:sym typeface="Meiryo"/>
            </a:endParaRPr>
          </a:p>
          <a:p>
            <a:pPr indent="0" lvl="0" marL="0" rtl="0" algn="l">
              <a:spcBef>
                <a:spcPts val="360"/>
              </a:spcBef>
              <a:spcAft>
                <a:spcPts val="0"/>
              </a:spcAft>
              <a:buNone/>
            </a:pPr>
            <a:r>
              <a:t/>
            </a:r>
            <a:endParaRPr sz="1800">
              <a:highlight>
                <a:srgbClr val="F5F5ED"/>
              </a:highlight>
              <a:latin typeface="Meiryo"/>
              <a:ea typeface="Meiryo"/>
              <a:cs typeface="Meiryo"/>
              <a:sym typeface="Meiryo"/>
            </a:endParaRPr>
          </a:p>
          <a:p>
            <a:pPr indent="0" lvl="0" marL="0" rtl="0" algn="l">
              <a:spcBef>
                <a:spcPts val="360"/>
              </a:spcBef>
              <a:spcAft>
                <a:spcPts val="0"/>
              </a:spcAft>
              <a:buNone/>
            </a:pPr>
            <a:r>
              <a:rPr lang="ja-JP" sz="1800">
                <a:latin typeface="Meiryo"/>
                <a:ea typeface="Meiryo"/>
                <a:cs typeface="Meiryo"/>
                <a:sym typeface="Meiryo"/>
              </a:rPr>
              <a:t>14</a:t>
            </a:r>
            <a:r>
              <a:rPr lang="ja-JP" sz="1800">
                <a:latin typeface="Meiryo"/>
                <a:ea typeface="Meiryo"/>
                <a:cs typeface="Meiryo"/>
                <a:sym typeface="Meiryo"/>
              </a:rPr>
              <a:t>．</a:t>
            </a:r>
            <a:r>
              <a:rPr lang="ja-JP" sz="1800">
                <a:latin typeface="Meiryo"/>
                <a:ea typeface="Meiryo"/>
                <a:cs typeface="Meiryo"/>
                <a:sym typeface="Meiryo"/>
              </a:rPr>
              <a:t>https://www.infraexpert.com/study/ciscorouter4.html</a:t>
            </a:r>
            <a:br>
              <a:rPr lang="ja-JP" sz="1800">
                <a:latin typeface="Meiryo"/>
                <a:ea typeface="Meiryo"/>
                <a:cs typeface="Meiryo"/>
                <a:sym typeface="Meiryo"/>
              </a:rPr>
            </a:br>
            <a:r>
              <a:rPr lang="ja-JP" sz="1800">
                <a:highlight>
                  <a:schemeClr val="lt2"/>
                </a:highlight>
                <a:latin typeface="Meiryo"/>
                <a:ea typeface="Meiryo"/>
                <a:cs typeface="Meiryo"/>
                <a:sym typeface="Meiryo"/>
              </a:rPr>
              <a:t>※</a:t>
            </a:r>
            <a:r>
              <a:rPr lang="ja-JP" sz="1800">
                <a:highlight>
                  <a:schemeClr val="lt2"/>
                </a:highlight>
                <a:latin typeface="Meiryo"/>
                <a:ea typeface="Meiryo"/>
                <a:cs typeface="Meiryo"/>
                <a:sym typeface="Meiryo"/>
              </a:rPr>
              <a:t>Cisco Router - show interfaces</a:t>
            </a:r>
            <a:endParaRPr sz="1800">
              <a:highlight>
                <a:schemeClr val="lt2"/>
              </a:highlight>
              <a:latin typeface="Meiryo"/>
              <a:ea typeface="Meiryo"/>
              <a:cs typeface="Meiryo"/>
              <a:sym typeface="Meiryo"/>
            </a:endParaRPr>
          </a:p>
          <a:p>
            <a:pPr indent="0" lvl="0" marL="0" rtl="0" algn="l">
              <a:spcBef>
                <a:spcPts val="360"/>
              </a:spcBef>
              <a:spcAft>
                <a:spcPts val="0"/>
              </a:spcAft>
              <a:buNone/>
            </a:pPr>
            <a:r>
              <a:t/>
            </a:r>
            <a:endParaRPr sz="1800">
              <a:highlight>
                <a:schemeClr val="lt2"/>
              </a:highlight>
              <a:latin typeface="Meiryo"/>
              <a:ea typeface="Meiryo"/>
              <a:cs typeface="Meiryo"/>
              <a:sym typeface="Meiryo"/>
            </a:endParaRPr>
          </a:p>
        </p:txBody>
      </p:sp>
      <p:sp>
        <p:nvSpPr>
          <p:cNvPr id="821" name="Google Shape;821;p96"/>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参考リンク③</a:t>
            </a:r>
            <a:endParaRPr>
              <a:latin typeface="Meiryo"/>
              <a:ea typeface="Meiryo"/>
              <a:cs typeface="Meiryo"/>
              <a:sym typeface="Meiry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6" name="Shape 826"/>
        <p:cNvGrpSpPr/>
        <p:nvPr/>
      </p:nvGrpSpPr>
      <p:grpSpPr>
        <a:xfrm>
          <a:off x="0" y="0"/>
          <a:ext cx="0" cy="0"/>
          <a:chOff x="0" y="0"/>
          <a:chExt cx="0" cy="0"/>
        </a:xfrm>
      </p:grpSpPr>
      <p:sp>
        <p:nvSpPr>
          <p:cNvPr id="827" name="Google Shape;827;p97"/>
          <p:cNvSpPr txBox="1"/>
          <p:nvPr>
            <p:ph idx="1" type="body"/>
          </p:nvPr>
        </p:nvSpPr>
        <p:spPr>
          <a:xfrm>
            <a:off x="280900" y="1522425"/>
            <a:ext cx="6681600" cy="19767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lang="ja-JP" sz="1800">
                <a:highlight>
                  <a:srgbClr val="FFFFFF"/>
                </a:highlight>
                <a:latin typeface="Arial"/>
                <a:ea typeface="Arial"/>
                <a:cs typeface="Arial"/>
                <a:sym typeface="Arial"/>
              </a:rPr>
              <a:t>・ルータは、コンピュータネットワークにおいて、</a:t>
            </a:r>
            <a:r>
              <a:rPr b="1" lang="ja-JP" sz="1800">
                <a:solidFill>
                  <a:srgbClr val="E36C09"/>
                </a:solidFill>
                <a:highlight>
                  <a:srgbClr val="FFFFFF"/>
                </a:highlight>
                <a:latin typeface="Arial"/>
                <a:ea typeface="Arial"/>
                <a:cs typeface="Arial"/>
                <a:sym typeface="Arial"/>
              </a:rPr>
              <a:t>データを2つ以上の異なるネットワーク間に中継する</a:t>
            </a:r>
            <a:r>
              <a:rPr lang="ja-JP" sz="1800">
                <a:highlight>
                  <a:srgbClr val="FFFFFF"/>
                </a:highlight>
                <a:latin typeface="Arial"/>
                <a:ea typeface="Arial"/>
                <a:cs typeface="Arial"/>
                <a:sym typeface="Arial"/>
              </a:rPr>
              <a:t>通信機器である。</a:t>
            </a:r>
            <a:br>
              <a:rPr lang="ja-JP" sz="1800">
                <a:highlight>
                  <a:srgbClr val="FFFFFF"/>
                </a:highlight>
                <a:latin typeface="Arial"/>
                <a:ea typeface="Arial"/>
                <a:cs typeface="Arial"/>
                <a:sym typeface="Arial"/>
              </a:rPr>
            </a:br>
            <a:endParaRPr sz="1800">
              <a:highlight>
                <a:srgbClr val="FFFFFF"/>
              </a:highlight>
              <a:latin typeface="Arial"/>
              <a:ea typeface="Arial"/>
              <a:cs typeface="Arial"/>
              <a:sym typeface="Arial"/>
            </a:endParaRPr>
          </a:p>
          <a:p>
            <a:pPr indent="0" lvl="0" marL="0" rtl="0" algn="l">
              <a:spcBef>
                <a:spcPts val="360"/>
              </a:spcBef>
              <a:spcAft>
                <a:spcPts val="0"/>
              </a:spcAft>
              <a:buNone/>
            </a:pPr>
            <a:r>
              <a:rPr lang="ja-JP" sz="1800">
                <a:highlight>
                  <a:srgbClr val="FFFFFF"/>
                </a:highlight>
                <a:latin typeface="Arial"/>
                <a:ea typeface="Arial"/>
                <a:cs typeface="Arial"/>
                <a:sym typeface="Arial"/>
              </a:rPr>
              <a:t>・通信プロトコルにTCP/IPが使われるようになってから普及した。</a:t>
            </a:r>
            <a:br>
              <a:rPr lang="ja-JP" sz="1800">
                <a:highlight>
                  <a:srgbClr val="FFFFFF"/>
                </a:highlight>
                <a:latin typeface="Arial"/>
                <a:ea typeface="Arial"/>
                <a:cs typeface="Arial"/>
                <a:sym typeface="Arial"/>
              </a:rPr>
            </a:br>
            <a:endParaRPr sz="1800">
              <a:highlight>
                <a:srgbClr val="FFFFFF"/>
              </a:highlight>
              <a:latin typeface="Arial"/>
              <a:ea typeface="Arial"/>
              <a:cs typeface="Arial"/>
              <a:sym typeface="Arial"/>
            </a:endParaRPr>
          </a:p>
          <a:p>
            <a:pPr indent="0" lvl="0" marL="0" rtl="0" algn="l">
              <a:spcBef>
                <a:spcPts val="360"/>
              </a:spcBef>
              <a:spcAft>
                <a:spcPts val="0"/>
              </a:spcAft>
              <a:buNone/>
            </a:pPr>
            <a:r>
              <a:rPr lang="ja-JP" sz="1800">
                <a:highlight>
                  <a:srgbClr val="FFFFFF"/>
                </a:highlight>
                <a:latin typeface="Arial"/>
                <a:ea typeface="Arial"/>
                <a:cs typeface="Arial"/>
                <a:sym typeface="Arial"/>
              </a:rPr>
              <a:t>・データをネットワーク層で、どのルートを通して転送すべきかを判断するルート選択機能を持つ。</a:t>
            </a:r>
            <a:endParaRPr sz="1800"/>
          </a:p>
        </p:txBody>
      </p:sp>
      <p:sp>
        <p:nvSpPr>
          <p:cNvPr id="828" name="Google Shape;828;p97"/>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ルータ</a:t>
            </a:r>
            <a:r>
              <a:rPr lang="ja-JP"/>
              <a:t>の概要と役割</a:t>
            </a:r>
            <a:endParaRPr/>
          </a:p>
        </p:txBody>
      </p:sp>
      <p:sp>
        <p:nvSpPr>
          <p:cNvPr id="829" name="Google Shape;829;p97"/>
          <p:cNvSpPr/>
          <p:nvPr/>
        </p:nvSpPr>
        <p:spPr>
          <a:xfrm>
            <a:off x="280900" y="1099500"/>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sp>
        <p:nvSpPr>
          <p:cNvPr id="830" name="Google Shape;830;p97"/>
          <p:cNvSpPr/>
          <p:nvPr/>
        </p:nvSpPr>
        <p:spPr>
          <a:xfrm>
            <a:off x="280900" y="3569250"/>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役割</a:t>
            </a:r>
            <a:endParaRPr b="1" i="0" sz="1200" u="none" cap="none" strike="noStrike">
              <a:solidFill>
                <a:srgbClr val="FFFFFF"/>
              </a:solidFill>
              <a:latin typeface="Meiryo"/>
              <a:ea typeface="Meiryo"/>
              <a:cs typeface="Meiryo"/>
              <a:sym typeface="Meiryo"/>
            </a:endParaRPr>
          </a:p>
        </p:txBody>
      </p:sp>
      <p:sp>
        <p:nvSpPr>
          <p:cNvPr id="831" name="Google Shape;831;p97"/>
          <p:cNvSpPr txBox="1"/>
          <p:nvPr/>
        </p:nvSpPr>
        <p:spPr>
          <a:xfrm>
            <a:off x="280900" y="3966875"/>
            <a:ext cx="6681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latin typeface="Meiryo"/>
                <a:ea typeface="Meiryo"/>
                <a:cs typeface="Meiryo"/>
                <a:sym typeface="Meiryo"/>
              </a:rPr>
              <a:t>・簡単に言えば、</a:t>
            </a:r>
            <a:r>
              <a:rPr b="1" lang="ja-JP" sz="1800">
                <a:solidFill>
                  <a:srgbClr val="E36C09"/>
                </a:solidFill>
                <a:highlight>
                  <a:srgbClr val="FFFFFF"/>
                </a:highlight>
                <a:latin typeface="Meiryo"/>
                <a:ea typeface="Meiryo"/>
                <a:cs typeface="Meiryo"/>
                <a:sym typeface="Meiryo"/>
              </a:rPr>
              <a:t>ネットワーク間をつなぎルーティングをすることです。</a:t>
            </a:r>
            <a:br>
              <a:rPr b="1" lang="ja-JP" sz="1800">
                <a:solidFill>
                  <a:srgbClr val="E36C09"/>
                </a:solidFill>
                <a:highlight>
                  <a:srgbClr val="FFFFFF"/>
                </a:highlight>
                <a:latin typeface="Meiryo"/>
                <a:ea typeface="Meiryo"/>
                <a:cs typeface="Meiryo"/>
                <a:sym typeface="Meiryo"/>
              </a:rPr>
            </a:br>
            <a:endParaRPr b="1" sz="1800">
              <a:solidFill>
                <a:srgbClr val="E36C09"/>
              </a:solidFill>
              <a:highlight>
                <a:srgbClr val="FFFFFF"/>
              </a:highlight>
              <a:latin typeface="Meiryo"/>
              <a:ea typeface="Meiryo"/>
              <a:cs typeface="Meiryo"/>
              <a:sym typeface="Meiryo"/>
            </a:endParaRPr>
          </a:p>
          <a:p>
            <a:pPr indent="0" lvl="0" marL="0" rtl="0" algn="l">
              <a:spcBef>
                <a:spcPts val="0"/>
              </a:spcBef>
              <a:spcAft>
                <a:spcPts val="0"/>
              </a:spcAft>
              <a:buNone/>
            </a:pPr>
            <a:r>
              <a:rPr lang="ja-JP" sz="1800">
                <a:solidFill>
                  <a:schemeClr val="dk1"/>
                </a:solidFill>
                <a:highlight>
                  <a:srgbClr val="FFFFFF"/>
                </a:highlight>
                <a:latin typeface="Meiryo"/>
                <a:ea typeface="Meiryo"/>
                <a:cs typeface="Meiryo"/>
                <a:sym typeface="Meiryo"/>
              </a:rPr>
              <a:t>・ルーターに到達したIPパケットの最適なルートを検索し、パケットを届ける役割もあります。</a:t>
            </a:r>
            <a:endParaRPr sz="2100">
              <a:solidFill>
                <a:schemeClr val="dk1"/>
              </a:solidFill>
            </a:endParaRPr>
          </a:p>
        </p:txBody>
      </p:sp>
      <p:pic>
        <p:nvPicPr>
          <p:cNvPr id="832" name="Google Shape;832;p97"/>
          <p:cNvPicPr preferRelativeResize="0"/>
          <p:nvPr/>
        </p:nvPicPr>
        <p:blipFill>
          <a:blip r:embed="rId3">
            <a:alphaModFix/>
          </a:blip>
          <a:stretch>
            <a:fillRect/>
          </a:stretch>
        </p:blipFill>
        <p:spPr>
          <a:xfrm>
            <a:off x="7084325" y="1822826"/>
            <a:ext cx="4898500" cy="336205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7" name="Shape 837"/>
        <p:cNvGrpSpPr/>
        <p:nvPr/>
      </p:nvGrpSpPr>
      <p:grpSpPr>
        <a:xfrm>
          <a:off x="0" y="0"/>
          <a:ext cx="0" cy="0"/>
          <a:chOff x="0" y="0"/>
          <a:chExt cx="0" cy="0"/>
        </a:xfrm>
      </p:grpSpPr>
      <p:sp>
        <p:nvSpPr>
          <p:cNvPr id="838" name="Google Shape;838;p98"/>
          <p:cNvSpPr txBox="1"/>
          <p:nvPr>
            <p:ph idx="1" type="body"/>
          </p:nvPr>
        </p:nvSpPr>
        <p:spPr>
          <a:xfrm>
            <a:off x="318325" y="1566296"/>
            <a:ext cx="10972800" cy="705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ja-JP" sz="1800">
                <a:solidFill>
                  <a:srgbClr val="FF0000"/>
                </a:solidFill>
                <a:highlight>
                  <a:srgbClr val="FFFFFF"/>
                </a:highlight>
                <a:latin typeface="Arial"/>
                <a:ea typeface="Arial"/>
                <a:cs typeface="Arial"/>
                <a:sym typeface="Arial"/>
              </a:rPr>
              <a:t>OSPF</a:t>
            </a:r>
            <a:r>
              <a:rPr lang="ja-JP" sz="1800">
                <a:highlight>
                  <a:srgbClr val="FFFFFF"/>
                </a:highlight>
                <a:latin typeface="Arial"/>
                <a:ea typeface="Arial"/>
                <a:cs typeface="Arial"/>
                <a:sym typeface="Arial"/>
              </a:rPr>
              <a:t>（Open Shortest Path First）とは、</a:t>
            </a:r>
            <a:r>
              <a:rPr b="1" lang="ja-JP" sz="1800">
                <a:solidFill>
                  <a:srgbClr val="FF0000"/>
                </a:solidFill>
                <a:highlight>
                  <a:srgbClr val="FFFFFF"/>
                </a:highlight>
                <a:latin typeface="Arial"/>
                <a:ea typeface="Arial"/>
                <a:cs typeface="Arial"/>
                <a:sym typeface="Arial"/>
              </a:rPr>
              <a:t>ディスタンスベクター型</a:t>
            </a:r>
            <a:r>
              <a:rPr lang="ja-JP" sz="1800">
                <a:highlight>
                  <a:srgbClr val="FFFFFF"/>
                </a:highlight>
                <a:latin typeface="Arial"/>
                <a:ea typeface="Arial"/>
                <a:cs typeface="Arial"/>
                <a:sym typeface="Arial"/>
              </a:rPr>
              <a:t>ルーティングプロトコルの代表であり、通信経路のコスト値で最適ルートを決めるという経路制御の方式である。</a:t>
            </a:r>
            <a:endParaRPr sz="1800"/>
          </a:p>
        </p:txBody>
      </p:sp>
      <p:sp>
        <p:nvSpPr>
          <p:cNvPr id="839" name="Google Shape;839;p98"/>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latin typeface="Meiryo"/>
                <a:ea typeface="Meiryo"/>
                <a:cs typeface="Meiryo"/>
                <a:sym typeface="Meiryo"/>
              </a:rPr>
              <a:t>OSPFとOSPFエリアの概要</a:t>
            </a:r>
            <a:endParaRPr>
              <a:latin typeface="Meiryo"/>
              <a:ea typeface="Meiryo"/>
              <a:cs typeface="Meiryo"/>
              <a:sym typeface="Meiryo"/>
            </a:endParaRPr>
          </a:p>
        </p:txBody>
      </p:sp>
      <p:sp>
        <p:nvSpPr>
          <p:cNvPr id="840" name="Google Shape;840;p98"/>
          <p:cNvSpPr txBox="1"/>
          <p:nvPr/>
        </p:nvSpPr>
        <p:spPr>
          <a:xfrm>
            <a:off x="280900" y="3059550"/>
            <a:ext cx="1086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JP" sz="1800">
                <a:solidFill>
                  <a:srgbClr val="FF0000"/>
                </a:solidFill>
                <a:highlight>
                  <a:srgbClr val="FFFFFF"/>
                </a:highlight>
              </a:rPr>
              <a:t>OSPFエリア</a:t>
            </a:r>
            <a:r>
              <a:rPr lang="ja-JP" sz="1800">
                <a:solidFill>
                  <a:schemeClr val="dk1"/>
                </a:solidFill>
                <a:highlight>
                  <a:srgbClr val="FFFFFF"/>
                </a:highlight>
              </a:rPr>
              <a:t>とは</a:t>
            </a:r>
            <a:r>
              <a:rPr lang="ja-JP" sz="1800">
                <a:solidFill>
                  <a:srgbClr val="FF0000"/>
                </a:solidFill>
                <a:highlight>
                  <a:srgbClr val="FFFFFF"/>
                </a:highlight>
              </a:rPr>
              <a:t>、</a:t>
            </a:r>
            <a:r>
              <a:rPr lang="ja-JP" sz="1800">
                <a:solidFill>
                  <a:schemeClr val="dk1"/>
                </a:solidFill>
                <a:highlight>
                  <a:srgbClr val="FFFFFF"/>
                </a:highlight>
              </a:rPr>
              <a:t>同じトポロジマップ（LSDB）を持つルーターのグループであり、ネットワークの細分化による通信の効率化を実現した。</a:t>
            </a:r>
            <a:endParaRPr sz="1800">
              <a:solidFill>
                <a:schemeClr val="dk1"/>
              </a:solidFill>
            </a:endParaRPr>
          </a:p>
        </p:txBody>
      </p:sp>
      <p:sp>
        <p:nvSpPr>
          <p:cNvPr id="841" name="Google Shape;841;p98"/>
          <p:cNvSpPr/>
          <p:nvPr/>
        </p:nvSpPr>
        <p:spPr>
          <a:xfrm>
            <a:off x="280900" y="106962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sp>
        <p:nvSpPr>
          <p:cNvPr id="842" name="Google Shape;842;p98"/>
          <p:cNvSpPr txBox="1"/>
          <p:nvPr/>
        </p:nvSpPr>
        <p:spPr>
          <a:xfrm>
            <a:off x="376300" y="2143800"/>
            <a:ext cx="10050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100"/>
              </a:spcAft>
              <a:buNone/>
            </a:pPr>
            <a:r>
              <a:rPr lang="ja-JP" sz="1800">
                <a:solidFill>
                  <a:srgbClr val="202020"/>
                </a:solidFill>
                <a:highlight>
                  <a:srgbClr val="FFF2CC"/>
                </a:highlight>
                <a:latin typeface="Verdana"/>
                <a:ea typeface="Verdana"/>
                <a:cs typeface="Verdana"/>
                <a:sym typeface="Verdana"/>
              </a:rPr>
              <a:t>※</a:t>
            </a:r>
            <a:r>
              <a:rPr lang="ja-JP" sz="1800">
                <a:solidFill>
                  <a:schemeClr val="dk1"/>
                </a:solidFill>
                <a:highlight>
                  <a:srgbClr val="FFF2CC"/>
                </a:highlight>
              </a:rPr>
              <a:t>OSPFはIGPに所属する</a:t>
            </a:r>
            <a:endParaRPr sz="1800">
              <a:solidFill>
                <a:srgbClr val="202020"/>
              </a:solidFill>
              <a:highlight>
                <a:srgbClr val="FFF2CC"/>
              </a:highlight>
              <a:latin typeface="Verdana"/>
              <a:ea typeface="Verdana"/>
              <a:cs typeface="Verdana"/>
              <a:sym typeface="Verdan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7" name="Shape 847"/>
        <p:cNvGrpSpPr/>
        <p:nvPr/>
      </p:nvGrpSpPr>
      <p:grpSpPr>
        <a:xfrm>
          <a:off x="0" y="0"/>
          <a:ext cx="0" cy="0"/>
          <a:chOff x="0" y="0"/>
          <a:chExt cx="0" cy="0"/>
        </a:xfrm>
      </p:grpSpPr>
      <p:sp>
        <p:nvSpPr>
          <p:cNvPr id="848" name="Google Shape;848;p99"/>
          <p:cNvSpPr txBox="1"/>
          <p:nvPr>
            <p:ph idx="1" type="body"/>
          </p:nvPr>
        </p:nvSpPr>
        <p:spPr>
          <a:xfrm>
            <a:off x="280900" y="1486699"/>
            <a:ext cx="10972800" cy="1381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ja-JP" sz="1800">
                <a:highlight>
                  <a:srgbClr val="FFFFFF"/>
                </a:highlight>
                <a:latin typeface="Arial"/>
                <a:ea typeface="Arial"/>
                <a:cs typeface="Arial"/>
                <a:sym typeface="Arial"/>
              </a:rPr>
              <a:t>・IGPに所属するOSPFとは違い、</a:t>
            </a:r>
            <a:r>
              <a:rPr b="1" lang="ja-JP" sz="1800">
                <a:solidFill>
                  <a:srgbClr val="FF0000"/>
                </a:solidFill>
                <a:highlight>
                  <a:srgbClr val="FFFFFF"/>
                </a:highlight>
                <a:latin typeface="Arial"/>
                <a:ea typeface="Arial"/>
                <a:cs typeface="Arial"/>
                <a:sym typeface="Arial"/>
              </a:rPr>
              <a:t>BGP</a:t>
            </a:r>
            <a:r>
              <a:rPr lang="ja-JP" sz="1800">
                <a:highlight>
                  <a:srgbClr val="FFFFFF"/>
                </a:highlight>
                <a:latin typeface="Arial"/>
                <a:ea typeface="Arial"/>
                <a:cs typeface="Arial"/>
                <a:sym typeface="Arial"/>
              </a:rPr>
              <a:t>（Border Gateway Protocol）とはEGPの一種として、</a:t>
            </a:r>
            <a:r>
              <a:rPr b="1" lang="ja-JP" sz="1800">
                <a:solidFill>
                  <a:srgbClr val="FF0000"/>
                </a:solidFill>
                <a:highlight>
                  <a:srgbClr val="FFFFFF"/>
                </a:highlight>
                <a:latin typeface="Arial"/>
                <a:ea typeface="Arial"/>
                <a:cs typeface="Arial"/>
                <a:sym typeface="Arial"/>
              </a:rPr>
              <a:t>AS間の情報通信を管理する</a:t>
            </a:r>
            <a:r>
              <a:rPr lang="ja-JP" sz="1800">
                <a:highlight>
                  <a:srgbClr val="FFFFFF"/>
                </a:highlight>
                <a:latin typeface="Arial"/>
                <a:ea typeface="Arial"/>
                <a:cs typeface="Arial"/>
                <a:sym typeface="Arial"/>
              </a:rPr>
              <a:t>ルーティングプロトコルである。異なるAS間の経路制御を行い、最適なルートを選出する際に使われる。</a:t>
            </a:r>
            <a:endParaRPr sz="1800"/>
          </a:p>
        </p:txBody>
      </p:sp>
      <p:sp>
        <p:nvSpPr>
          <p:cNvPr id="849" name="Google Shape;849;p99"/>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lnSpc>
                <a:spcPct val="150000"/>
              </a:lnSpc>
              <a:spcBef>
                <a:spcPts val="2400"/>
              </a:spcBef>
              <a:spcAft>
                <a:spcPts val="900"/>
              </a:spcAft>
              <a:buNone/>
            </a:pPr>
            <a:r>
              <a:rPr lang="ja-JP">
                <a:highlight>
                  <a:srgbClr val="FFFFFF"/>
                </a:highlight>
                <a:latin typeface="Arial"/>
                <a:ea typeface="Arial"/>
                <a:cs typeface="Arial"/>
                <a:sym typeface="Arial"/>
              </a:rPr>
              <a:t>BGPの仕組みとループ回避</a:t>
            </a:r>
            <a:endParaRPr>
              <a:latin typeface="Meiryo"/>
              <a:ea typeface="Meiryo"/>
              <a:cs typeface="Meiryo"/>
              <a:sym typeface="Meiryo"/>
            </a:endParaRPr>
          </a:p>
        </p:txBody>
      </p:sp>
      <p:sp>
        <p:nvSpPr>
          <p:cNvPr id="850" name="Google Shape;850;p99"/>
          <p:cNvSpPr/>
          <p:nvPr/>
        </p:nvSpPr>
        <p:spPr>
          <a:xfrm>
            <a:off x="280900" y="106962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概要</a:t>
            </a:r>
            <a:endParaRPr b="1" i="0" sz="1200" u="none" cap="none" strike="noStrike">
              <a:solidFill>
                <a:srgbClr val="FFFFFF"/>
              </a:solidFill>
              <a:latin typeface="Meiryo"/>
              <a:ea typeface="Meiryo"/>
              <a:cs typeface="Meiryo"/>
              <a:sym typeface="Meiryo"/>
            </a:endParaRPr>
          </a:p>
        </p:txBody>
      </p:sp>
      <p:sp>
        <p:nvSpPr>
          <p:cNvPr id="851" name="Google Shape;851;p99"/>
          <p:cNvSpPr/>
          <p:nvPr/>
        </p:nvSpPr>
        <p:spPr>
          <a:xfrm>
            <a:off x="280900" y="2867900"/>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ja-JP" sz="1200">
                <a:solidFill>
                  <a:srgbClr val="FFFFFF"/>
                </a:solidFill>
                <a:latin typeface="Meiryo"/>
                <a:ea typeface="Meiryo"/>
                <a:cs typeface="Meiryo"/>
                <a:sym typeface="Meiryo"/>
              </a:rPr>
              <a:t>仕組み</a:t>
            </a:r>
            <a:endParaRPr b="1" i="0" sz="1200" u="none" cap="none" strike="noStrike">
              <a:solidFill>
                <a:srgbClr val="FFFFFF"/>
              </a:solidFill>
              <a:latin typeface="Meiryo"/>
              <a:ea typeface="Meiryo"/>
              <a:cs typeface="Meiryo"/>
              <a:sym typeface="Meiryo"/>
            </a:endParaRPr>
          </a:p>
        </p:txBody>
      </p:sp>
      <p:sp>
        <p:nvSpPr>
          <p:cNvPr id="852" name="Google Shape;852;p99"/>
          <p:cNvSpPr txBox="1"/>
          <p:nvPr/>
        </p:nvSpPr>
        <p:spPr>
          <a:xfrm>
            <a:off x="280900" y="3276450"/>
            <a:ext cx="10972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800">
                <a:solidFill>
                  <a:schemeClr val="dk1"/>
                </a:solidFill>
                <a:highlight>
                  <a:srgbClr val="FFFFFF"/>
                </a:highlight>
              </a:rPr>
              <a:t>・BGPはTCPセッション179番による接続を使用して、経路情報の交換(OPENメッセージ）を行う。その経路情報の中に、自身のAS番号、ルーターID、BGPバージョン、自分の保有している経路情報などが含まれる。</a:t>
            </a:r>
            <a:endParaRPr sz="1800">
              <a:solidFill>
                <a:schemeClr val="dk1"/>
              </a:solidFill>
            </a:endParaRPr>
          </a:p>
        </p:txBody>
      </p:sp>
      <p:pic>
        <p:nvPicPr>
          <p:cNvPr id="853" name="Google Shape;853;p99"/>
          <p:cNvPicPr preferRelativeResize="0"/>
          <p:nvPr/>
        </p:nvPicPr>
        <p:blipFill>
          <a:blip r:embed="rId3">
            <a:alphaModFix/>
          </a:blip>
          <a:stretch>
            <a:fillRect/>
          </a:stretch>
        </p:blipFill>
        <p:spPr>
          <a:xfrm>
            <a:off x="1530941" y="4292250"/>
            <a:ext cx="8472709" cy="20188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8" name="Shape 858"/>
        <p:cNvGrpSpPr/>
        <p:nvPr/>
      </p:nvGrpSpPr>
      <p:grpSpPr>
        <a:xfrm>
          <a:off x="0" y="0"/>
          <a:ext cx="0" cy="0"/>
          <a:chOff x="0" y="0"/>
          <a:chExt cx="0" cy="0"/>
        </a:xfrm>
      </p:grpSpPr>
      <p:sp>
        <p:nvSpPr>
          <p:cNvPr id="859" name="Google Shape;859;p100"/>
          <p:cNvSpPr txBox="1"/>
          <p:nvPr>
            <p:ph type="title"/>
          </p:nvPr>
        </p:nvSpPr>
        <p:spPr>
          <a:xfrm>
            <a:off x="2366421" y="172921"/>
            <a:ext cx="9312000" cy="705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360"/>
              </a:spcBef>
              <a:spcAft>
                <a:spcPts val="0"/>
              </a:spcAft>
              <a:buClr>
                <a:schemeClr val="dk1"/>
              </a:buClr>
              <a:buSzPts val="1100"/>
              <a:buFont typeface="Arial"/>
              <a:buNone/>
            </a:pPr>
            <a:r>
              <a:rPr lang="ja-JP" sz="2600">
                <a:latin typeface="Meiryo"/>
                <a:ea typeface="Meiryo"/>
                <a:cs typeface="Meiryo"/>
                <a:sym typeface="Meiryo"/>
              </a:rPr>
              <a:t>ルータとは？</a:t>
            </a:r>
            <a:endParaRPr sz="2600">
              <a:latin typeface="Meiryo"/>
              <a:ea typeface="Meiryo"/>
              <a:cs typeface="Meiryo"/>
              <a:sym typeface="Meiryo"/>
            </a:endParaRPr>
          </a:p>
        </p:txBody>
      </p:sp>
      <p:sp>
        <p:nvSpPr>
          <p:cNvPr id="860" name="Google Shape;860;p100"/>
          <p:cNvSpPr txBox="1"/>
          <p:nvPr/>
        </p:nvSpPr>
        <p:spPr>
          <a:xfrm>
            <a:off x="402725" y="1164525"/>
            <a:ext cx="11665800" cy="449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2000"/>
              <a:buFont typeface="Arial"/>
              <a:buNone/>
            </a:pPr>
            <a:r>
              <a:t/>
            </a:r>
            <a:endParaRPr b="0" i="0" sz="2000" u="none" cap="none" strike="noStrike">
              <a:solidFill>
                <a:srgbClr val="3F3F3F"/>
              </a:solidFill>
              <a:latin typeface="Meiryo"/>
              <a:ea typeface="Meiryo"/>
              <a:cs typeface="Meiryo"/>
              <a:sym typeface="Meiryo"/>
            </a:endParaRPr>
          </a:p>
          <a:p>
            <a:pPr indent="0" lvl="0" marL="0" marR="0" rtl="0" algn="l">
              <a:lnSpc>
                <a:spcPct val="100000"/>
              </a:lnSpc>
              <a:spcBef>
                <a:spcPts val="400"/>
              </a:spcBef>
              <a:spcAft>
                <a:spcPts val="0"/>
              </a:spcAft>
              <a:buClr>
                <a:srgbClr val="3F3F3F"/>
              </a:buClr>
              <a:buSzPts val="2000"/>
              <a:buFont typeface="Arial"/>
              <a:buNone/>
            </a:pPr>
            <a:r>
              <a:t/>
            </a:r>
            <a:endParaRPr b="0" i="0" sz="2000" u="none" cap="none" strike="noStrike">
              <a:solidFill>
                <a:srgbClr val="3F3F3F"/>
              </a:solidFill>
              <a:latin typeface="Meiryo"/>
              <a:ea typeface="Meiryo"/>
              <a:cs typeface="Meiryo"/>
              <a:sym typeface="Meiryo"/>
            </a:endParaRPr>
          </a:p>
          <a:p>
            <a:pPr indent="-342900" lvl="0" marL="342900" marR="0" rtl="0" algn="l">
              <a:lnSpc>
                <a:spcPct val="150000"/>
              </a:lnSpc>
              <a:spcBef>
                <a:spcPts val="400"/>
              </a:spcBef>
              <a:spcAft>
                <a:spcPts val="0"/>
              </a:spcAft>
              <a:buClr>
                <a:schemeClr val="dk1"/>
              </a:buClr>
              <a:buSzPts val="2000"/>
              <a:buFont typeface="Arial"/>
              <a:buNone/>
            </a:pPr>
            <a:r>
              <a:t/>
            </a:r>
            <a:endParaRPr b="0" i="0" sz="2000" u="none" cap="none" strike="noStrike">
              <a:solidFill>
                <a:srgbClr val="3F3F3F"/>
              </a:solidFill>
              <a:latin typeface="Meiryo"/>
              <a:ea typeface="Meiryo"/>
              <a:cs typeface="Meiryo"/>
              <a:sym typeface="Meiryo"/>
            </a:endParaRPr>
          </a:p>
        </p:txBody>
      </p:sp>
      <p:sp>
        <p:nvSpPr>
          <p:cNvPr id="861" name="Google Shape;861;p100"/>
          <p:cNvSpPr/>
          <p:nvPr/>
        </p:nvSpPr>
        <p:spPr>
          <a:xfrm>
            <a:off x="518075" y="2029925"/>
            <a:ext cx="11160300" cy="600600"/>
          </a:xfrm>
          <a:prstGeom prst="rect">
            <a:avLst/>
          </a:prstGeom>
          <a:solidFill>
            <a:srgbClr val="FFFFFF"/>
          </a:solidFill>
          <a:ln cap="flat" cmpd="sng" w="9525">
            <a:solidFill>
              <a:srgbClr val="7F7F7F"/>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Calibri"/>
              <a:ea typeface="Calibri"/>
              <a:cs typeface="Calibri"/>
              <a:sym typeface="Calibri"/>
            </a:endParaRPr>
          </a:p>
        </p:txBody>
      </p:sp>
      <p:sp>
        <p:nvSpPr>
          <p:cNvPr id="862" name="Google Shape;862;p100"/>
          <p:cNvSpPr/>
          <p:nvPr/>
        </p:nvSpPr>
        <p:spPr>
          <a:xfrm>
            <a:off x="518150" y="4928475"/>
            <a:ext cx="11160300" cy="1245000"/>
          </a:xfrm>
          <a:prstGeom prst="rect">
            <a:avLst/>
          </a:prstGeom>
          <a:solidFill>
            <a:srgbClr val="EEF7FF"/>
          </a:solidFill>
          <a:ln cap="flat" cmpd="sng" w="9525">
            <a:solidFill>
              <a:srgbClr val="4A86E8"/>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Calibri"/>
              <a:ea typeface="Calibri"/>
              <a:cs typeface="Calibri"/>
              <a:sym typeface="Calibri"/>
            </a:endParaRPr>
          </a:p>
        </p:txBody>
      </p:sp>
      <p:sp>
        <p:nvSpPr>
          <p:cNvPr id="863" name="Google Shape;863;p100"/>
          <p:cNvSpPr/>
          <p:nvPr/>
        </p:nvSpPr>
        <p:spPr>
          <a:xfrm>
            <a:off x="518065" y="4597534"/>
            <a:ext cx="1260000" cy="288000"/>
          </a:xfrm>
          <a:prstGeom prst="roundRect">
            <a:avLst>
              <a:gd fmla="val 16667" name="adj"/>
            </a:avLst>
          </a:prstGeom>
          <a:gradFill>
            <a:gsLst>
              <a:gs pos="0">
                <a:srgbClr val="DFE9FB"/>
              </a:gs>
              <a:gs pos="100000">
                <a:srgbClr val="6E9BE7"/>
              </a:gs>
            </a:gsLst>
            <a:lin ang="5400012"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rgbClr val="FFFFFF"/>
                </a:solidFill>
                <a:latin typeface="Arial"/>
                <a:ea typeface="Arial"/>
                <a:cs typeface="Arial"/>
                <a:sym typeface="Arial"/>
              </a:rPr>
              <a:t>対策①</a:t>
            </a:r>
            <a:endParaRPr b="0" i="0" sz="1400" u="none" cap="none" strike="noStrike">
              <a:solidFill>
                <a:srgbClr val="000000"/>
              </a:solidFill>
              <a:latin typeface="Arial"/>
              <a:ea typeface="Arial"/>
              <a:cs typeface="Arial"/>
              <a:sym typeface="Arial"/>
            </a:endParaRPr>
          </a:p>
        </p:txBody>
      </p:sp>
      <p:sp>
        <p:nvSpPr>
          <p:cNvPr id="864" name="Google Shape;864;p100"/>
          <p:cNvSpPr/>
          <p:nvPr/>
        </p:nvSpPr>
        <p:spPr>
          <a:xfrm>
            <a:off x="518066" y="1690128"/>
            <a:ext cx="1260000" cy="288000"/>
          </a:xfrm>
          <a:prstGeom prst="roundRect">
            <a:avLst>
              <a:gd fmla="val 16667" name="adj"/>
            </a:avLst>
          </a:prstGeom>
          <a:solidFill>
            <a:srgbClr val="A5A5A5"/>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rgbClr val="FFFFFF"/>
                </a:solidFill>
                <a:latin typeface="Arial"/>
                <a:ea typeface="Arial"/>
                <a:cs typeface="Arial"/>
                <a:sym typeface="Arial"/>
              </a:rPr>
              <a:t>課題①</a:t>
            </a:r>
            <a:endParaRPr b="0" i="0" sz="1600" u="none" cap="none" strike="noStrike">
              <a:solidFill>
                <a:srgbClr val="FFFFFF"/>
              </a:solidFill>
              <a:latin typeface="Arial"/>
              <a:ea typeface="Arial"/>
              <a:cs typeface="Arial"/>
              <a:sym typeface="Arial"/>
            </a:endParaRPr>
          </a:p>
        </p:txBody>
      </p:sp>
      <p:sp>
        <p:nvSpPr>
          <p:cNvPr id="865" name="Google Shape;865;p100"/>
          <p:cNvSpPr/>
          <p:nvPr/>
        </p:nvSpPr>
        <p:spPr>
          <a:xfrm>
            <a:off x="518150" y="3175875"/>
            <a:ext cx="11160300" cy="1245000"/>
          </a:xfrm>
          <a:prstGeom prst="rect">
            <a:avLst/>
          </a:prstGeom>
          <a:solidFill>
            <a:srgbClr val="FFF7EF"/>
          </a:solidFill>
          <a:ln cap="flat" cmpd="sng" w="9525">
            <a:solidFill>
              <a:srgbClr val="E36C09"/>
            </a:solidFill>
            <a:prstDash val="solid"/>
            <a:round/>
            <a:headEnd len="sm" w="sm" type="none"/>
            <a:tailEnd len="sm" w="sm" type="none"/>
          </a:ln>
          <a:effectLst>
            <a:outerShdw blurRad="40000" rotWithShape="0" dir="5400000" dist="20000">
              <a:srgbClr val="000000">
                <a:alpha val="368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Calibri"/>
              <a:ea typeface="Calibri"/>
              <a:cs typeface="Calibri"/>
              <a:sym typeface="Calibri"/>
            </a:endParaRPr>
          </a:p>
        </p:txBody>
      </p:sp>
      <p:sp>
        <p:nvSpPr>
          <p:cNvPr id="866" name="Google Shape;866;p100"/>
          <p:cNvSpPr/>
          <p:nvPr/>
        </p:nvSpPr>
        <p:spPr>
          <a:xfrm>
            <a:off x="518065" y="2844934"/>
            <a:ext cx="1260000" cy="288000"/>
          </a:xfrm>
          <a:prstGeom prst="roundRect">
            <a:avLst>
              <a:gd fmla="val 16667" name="adj"/>
            </a:avLst>
          </a:prstGeom>
          <a:gradFill>
            <a:gsLst>
              <a:gs pos="0">
                <a:srgbClr val="C86C1F"/>
              </a:gs>
              <a:gs pos="80000">
                <a:srgbClr val="FF8E29"/>
              </a:gs>
              <a:gs pos="100000">
                <a:srgbClr val="FF8D25"/>
              </a:gs>
            </a:gsLst>
            <a:lin ang="16200038"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ja-JP" sz="1600" u="none" cap="none" strike="noStrike">
                <a:solidFill>
                  <a:srgbClr val="FFFFFF"/>
                </a:solidFill>
                <a:latin typeface="Arial"/>
                <a:ea typeface="Arial"/>
                <a:cs typeface="Arial"/>
                <a:sym typeface="Arial"/>
              </a:rPr>
              <a:t>原因①</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1" name="Shape 871"/>
        <p:cNvGrpSpPr/>
        <p:nvPr/>
      </p:nvGrpSpPr>
      <p:grpSpPr>
        <a:xfrm>
          <a:off x="0" y="0"/>
          <a:ext cx="0" cy="0"/>
          <a:chOff x="0" y="0"/>
          <a:chExt cx="0" cy="0"/>
        </a:xfrm>
      </p:grpSpPr>
      <p:sp>
        <p:nvSpPr>
          <p:cNvPr id="872" name="Google Shape;872;p101"/>
          <p:cNvSpPr txBox="1"/>
          <p:nvPr>
            <p:ph type="title"/>
          </p:nvPr>
        </p:nvSpPr>
        <p:spPr>
          <a:xfrm>
            <a:off x="2366421" y="172921"/>
            <a:ext cx="9312000" cy="705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t/>
            </a:r>
            <a:endParaRPr/>
          </a:p>
        </p:txBody>
      </p:sp>
      <p:sp>
        <p:nvSpPr>
          <p:cNvPr id="873" name="Google Shape;873;p101"/>
          <p:cNvSpPr/>
          <p:nvPr/>
        </p:nvSpPr>
        <p:spPr>
          <a:xfrm>
            <a:off x="257250" y="5387900"/>
            <a:ext cx="11705100" cy="969900"/>
          </a:xfrm>
          <a:prstGeom prst="roundRect">
            <a:avLst>
              <a:gd fmla="val 9513" name="adj"/>
            </a:avLst>
          </a:prstGeom>
          <a:solidFill>
            <a:srgbClr val="FFFFFF"/>
          </a:solidFill>
          <a:ln cap="flat" cmpd="sng" w="19050">
            <a:solidFill>
              <a:srgbClr val="2E75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666666"/>
              </a:solidFill>
              <a:latin typeface="Meiryo"/>
              <a:ea typeface="Meiryo"/>
              <a:cs typeface="Meiryo"/>
              <a:sym typeface="Meiryo"/>
            </a:endParaRPr>
          </a:p>
        </p:txBody>
      </p:sp>
      <p:sp>
        <p:nvSpPr>
          <p:cNvPr id="874" name="Google Shape;874;p101"/>
          <p:cNvSpPr txBox="1"/>
          <p:nvPr/>
        </p:nvSpPr>
        <p:spPr>
          <a:xfrm>
            <a:off x="197700" y="983450"/>
            <a:ext cx="11796600" cy="42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360"/>
              </a:spcBef>
              <a:spcAft>
                <a:spcPts val="0"/>
              </a:spcAft>
              <a:buClr>
                <a:srgbClr val="000000"/>
              </a:buClr>
              <a:buSzPts val="2200"/>
              <a:buFont typeface="Arial"/>
              <a:buNone/>
            </a:pPr>
            <a:r>
              <a:t/>
            </a:r>
            <a:endParaRPr b="0" i="0" sz="1600" u="none" cap="none" strike="noStrike">
              <a:solidFill>
                <a:schemeClr val="dk1"/>
              </a:solidFill>
              <a:latin typeface="Meiryo"/>
              <a:ea typeface="Meiryo"/>
              <a:cs typeface="Meiryo"/>
              <a:sym typeface="Meiryo"/>
            </a:endParaRPr>
          </a:p>
        </p:txBody>
      </p:sp>
      <p:sp>
        <p:nvSpPr>
          <p:cNvPr id="875" name="Google Shape;875;p101"/>
          <p:cNvSpPr/>
          <p:nvPr/>
        </p:nvSpPr>
        <p:spPr>
          <a:xfrm>
            <a:off x="200275" y="134077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FFFFFF"/>
                </a:solidFill>
                <a:latin typeface="Meiryo"/>
                <a:ea typeface="Meiryo"/>
                <a:cs typeface="Meiryo"/>
                <a:sym typeface="Meiryo"/>
              </a:rPr>
              <a:t>仕様通り</a:t>
            </a:r>
            <a:endParaRPr b="1" i="0" sz="1200" u="none" cap="none" strike="noStrike">
              <a:solidFill>
                <a:srgbClr val="FFFFFF"/>
              </a:solidFill>
              <a:latin typeface="Meiryo"/>
              <a:ea typeface="Meiryo"/>
              <a:cs typeface="Meiryo"/>
              <a:sym typeface="Meiryo"/>
            </a:endParaRPr>
          </a:p>
        </p:txBody>
      </p:sp>
      <p:sp>
        <p:nvSpPr>
          <p:cNvPr id="876" name="Google Shape;876;p101"/>
          <p:cNvSpPr/>
          <p:nvPr/>
        </p:nvSpPr>
        <p:spPr>
          <a:xfrm>
            <a:off x="7018925" y="1516775"/>
            <a:ext cx="1654800" cy="352800"/>
          </a:xfrm>
          <a:prstGeom prst="roundRect">
            <a:avLst>
              <a:gd fmla="val 16667" name="adj"/>
            </a:avLst>
          </a:prstGeom>
          <a:solidFill>
            <a:srgbClr val="F79646"/>
          </a:solidFill>
          <a:ln cap="flat" cmpd="sng" w="1905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ja-JP" sz="1200" u="none" cap="none" strike="noStrike">
                <a:solidFill>
                  <a:srgbClr val="FFFFFF"/>
                </a:solidFill>
                <a:latin typeface="Meiryo"/>
                <a:ea typeface="Meiryo"/>
                <a:cs typeface="Meiryo"/>
                <a:sym typeface="Meiryo"/>
              </a:rPr>
              <a:t>現状許容</a:t>
            </a:r>
            <a:endParaRPr b="1" i="0" sz="1200" u="none" cap="none" strike="noStrike">
              <a:solidFill>
                <a:srgbClr val="FFFFFF"/>
              </a:solidFill>
              <a:latin typeface="Meiryo"/>
              <a:ea typeface="Meiryo"/>
              <a:cs typeface="Meiryo"/>
              <a:sym typeface="Meiry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2366421" y="172921"/>
            <a:ext cx="9312000" cy="70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ASの説明</a:t>
            </a:r>
            <a:endParaRPr/>
          </a:p>
        </p:txBody>
      </p:sp>
      <p:sp>
        <p:nvSpPr>
          <p:cNvPr id="212" name="Google Shape;212;p25"/>
          <p:cNvSpPr txBox="1"/>
          <p:nvPr>
            <p:ph idx="1" type="body"/>
          </p:nvPr>
        </p:nvSpPr>
        <p:spPr>
          <a:xfrm>
            <a:off x="435900" y="1130400"/>
            <a:ext cx="11320200" cy="1443000"/>
          </a:xfrm>
          <a:prstGeom prst="rect">
            <a:avLst/>
          </a:prstGeom>
        </p:spPr>
        <p:txBody>
          <a:bodyPr anchorCtr="0" anchor="t" bIns="45700" lIns="91425" spcFirstLastPara="1" rIns="91425" wrap="square" tIns="45700">
            <a:noAutofit/>
          </a:bodyPr>
          <a:lstStyle/>
          <a:p>
            <a:pPr indent="0" lvl="0" marL="0" rtl="0" algn="l">
              <a:lnSpc>
                <a:spcPct val="144000"/>
              </a:lnSpc>
              <a:spcBef>
                <a:spcPts val="1500"/>
              </a:spcBef>
              <a:spcAft>
                <a:spcPts val="1500"/>
              </a:spcAft>
              <a:buNone/>
            </a:pPr>
            <a:r>
              <a:rPr b="1" lang="ja-JP" sz="1800">
                <a:highlight>
                  <a:schemeClr val="lt1"/>
                </a:highlight>
                <a:latin typeface="Meiryo"/>
                <a:ea typeface="Meiryo"/>
                <a:cs typeface="Meiryo"/>
                <a:sym typeface="Meiryo"/>
              </a:rPr>
              <a:t>・</a:t>
            </a:r>
            <a:r>
              <a:rPr b="1" lang="ja-JP" sz="1800">
                <a:solidFill>
                  <a:srgbClr val="FF0000"/>
                </a:solidFill>
                <a:highlight>
                  <a:schemeClr val="lt1"/>
                </a:highlight>
                <a:latin typeface="Meiryo"/>
                <a:ea typeface="Meiryo"/>
                <a:cs typeface="Meiryo"/>
                <a:sym typeface="Meiryo"/>
              </a:rPr>
              <a:t>AS(Autonomous System)</a:t>
            </a:r>
            <a:r>
              <a:rPr lang="ja-JP" sz="1800">
                <a:highlight>
                  <a:schemeClr val="lt1"/>
                </a:highlight>
                <a:latin typeface="Meiryo"/>
                <a:ea typeface="Meiryo"/>
                <a:cs typeface="Meiryo"/>
                <a:sym typeface="Meiryo"/>
              </a:rPr>
              <a:t> はインターネットを構成する１つのネットワークの単位です。独立した１つのネットワークを指す用語で、単に「</a:t>
            </a:r>
            <a:r>
              <a:rPr b="1" lang="ja-JP" sz="1800">
                <a:solidFill>
                  <a:srgbClr val="FF0000"/>
                </a:solidFill>
                <a:highlight>
                  <a:schemeClr val="lt1"/>
                </a:highlight>
                <a:latin typeface="Meiryo"/>
                <a:ea typeface="Meiryo"/>
                <a:cs typeface="Meiryo"/>
                <a:sym typeface="Meiryo"/>
              </a:rPr>
              <a:t>自律システム</a:t>
            </a:r>
            <a:r>
              <a:rPr lang="ja-JP" sz="1800">
                <a:highlight>
                  <a:schemeClr val="lt1"/>
                </a:highlight>
                <a:latin typeface="Meiryo"/>
                <a:ea typeface="Meiryo"/>
                <a:cs typeface="Meiryo"/>
                <a:sym typeface="Meiryo"/>
              </a:rPr>
              <a:t>」とも呼ばれます。</a:t>
            </a:r>
            <a:br>
              <a:rPr lang="ja-JP" sz="1800">
                <a:highlight>
                  <a:schemeClr val="lt1"/>
                </a:highlight>
                <a:latin typeface="Meiryo"/>
                <a:ea typeface="Meiryo"/>
                <a:cs typeface="Meiryo"/>
                <a:sym typeface="Meiryo"/>
              </a:rPr>
            </a:br>
            <a:r>
              <a:rPr b="1" lang="ja-JP" sz="1800">
                <a:solidFill>
                  <a:srgbClr val="333333"/>
                </a:solidFill>
                <a:highlight>
                  <a:srgbClr val="FFFFFF"/>
                </a:highlight>
                <a:latin typeface="Meiryo"/>
                <a:ea typeface="Meiryo"/>
                <a:cs typeface="Meiryo"/>
                <a:sym typeface="Meiryo"/>
              </a:rPr>
              <a:t>・</a:t>
            </a:r>
            <a:r>
              <a:rPr b="1" lang="ja-JP" sz="1800">
                <a:solidFill>
                  <a:srgbClr val="FF0000"/>
                </a:solidFill>
                <a:highlight>
                  <a:srgbClr val="FFFFFF"/>
                </a:highlight>
                <a:latin typeface="Meiryo"/>
                <a:ea typeface="Meiryo"/>
                <a:cs typeface="Meiryo"/>
                <a:sym typeface="Meiryo"/>
              </a:rPr>
              <a:t>統一された１つのルーティングポリシーによって運営されるネットワーク</a:t>
            </a:r>
            <a:r>
              <a:rPr lang="ja-JP" sz="1800">
                <a:solidFill>
                  <a:srgbClr val="333333"/>
                </a:solidFill>
                <a:highlight>
                  <a:srgbClr val="FFFFFF"/>
                </a:highlight>
                <a:latin typeface="Meiryo"/>
                <a:ea typeface="Meiryo"/>
                <a:cs typeface="Meiryo"/>
                <a:sym typeface="Meiryo"/>
              </a:rPr>
              <a:t>の単位で構成されます。</a:t>
            </a:r>
            <a:endParaRPr sz="1800">
              <a:highlight>
                <a:schemeClr val="lt1"/>
              </a:highlight>
            </a:endParaRPr>
          </a:p>
        </p:txBody>
      </p:sp>
      <p:pic>
        <p:nvPicPr>
          <p:cNvPr id="213" name="Google Shape;213;p25"/>
          <p:cNvPicPr preferRelativeResize="0"/>
          <p:nvPr/>
        </p:nvPicPr>
        <p:blipFill>
          <a:blip r:embed="rId3">
            <a:alphaModFix/>
          </a:blip>
          <a:stretch>
            <a:fillRect/>
          </a:stretch>
        </p:blipFill>
        <p:spPr>
          <a:xfrm>
            <a:off x="2907638" y="2284225"/>
            <a:ext cx="6376725" cy="4255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plate_1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